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59" r:id="rId6"/>
    <p:sldId id="260" r:id="rId7"/>
    <p:sldId id="261" r:id="rId8"/>
    <p:sldId id="262" r:id="rId9"/>
    <p:sldId id="263" r:id="rId10"/>
    <p:sldId id="264" r:id="rId11"/>
    <p:sldId id="265" r:id="rId12"/>
    <p:sldId id="266" r:id="rId13"/>
    <p:sldId id="279" r:id="rId14"/>
    <p:sldId id="269" r:id="rId15"/>
    <p:sldId id="271" r:id="rId16"/>
    <p:sldId id="272" r:id="rId17"/>
    <p:sldId id="273" r:id="rId18"/>
    <p:sldId id="274" r:id="rId19"/>
    <p:sldId id="275" r:id="rId20"/>
    <p:sldId id="276" r:id="rId21"/>
    <p:sldId id="278" r:id="rId22"/>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3DB2F1-B5D3-4B62-8A78-9D62872A9A4B}"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it-IT"/>
        </a:p>
      </dgm:t>
    </dgm:pt>
    <dgm:pt modelId="{7A08CBC6-F10F-4D34-8CA2-FEF20383FE2D}">
      <dgm:prSet phldrT="[Testo]"/>
      <dgm:spPr/>
      <dgm:t>
        <a:bodyPr/>
        <a:lstStyle/>
        <a:p>
          <a:r>
            <a:rPr lang="it-IT" dirty="0" smtClean="0"/>
            <a:t>AREA EURO</a:t>
          </a:r>
          <a:endParaRPr lang="it-IT" dirty="0"/>
        </a:p>
      </dgm:t>
    </dgm:pt>
    <dgm:pt modelId="{70868B8F-4479-491B-ADA5-7CEF2DBE29FA}" type="parTrans" cxnId="{9CF558EC-76CA-4163-A8F1-39B976626369}">
      <dgm:prSet/>
      <dgm:spPr/>
      <dgm:t>
        <a:bodyPr/>
        <a:lstStyle/>
        <a:p>
          <a:endParaRPr lang="it-IT"/>
        </a:p>
      </dgm:t>
    </dgm:pt>
    <dgm:pt modelId="{E5C83B51-CF7D-4879-AA78-B5BABC05114B}" type="sibTrans" cxnId="{9CF558EC-76CA-4163-A8F1-39B976626369}">
      <dgm:prSet/>
      <dgm:spPr/>
      <dgm:t>
        <a:bodyPr/>
        <a:lstStyle/>
        <a:p>
          <a:endParaRPr lang="it-IT"/>
        </a:p>
      </dgm:t>
    </dgm:pt>
    <dgm:pt modelId="{5327FF27-5CD4-4376-9EB1-CA7E32B8B151}">
      <dgm:prSet phldrT="[Testo]"/>
      <dgm:spPr/>
      <dgm:t>
        <a:bodyPr/>
        <a:lstStyle/>
        <a:p>
          <a:r>
            <a:rPr lang="it-IT" dirty="0" smtClean="0"/>
            <a:t>MODESTA RIPRESA</a:t>
          </a:r>
          <a:endParaRPr lang="it-IT" dirty="0"/>
        </a:p>
      </dgm:t>
    </dgm:pt>
    <dgm:pt modelId="{54C854F9-EF4C-4B57-A966-6CF5F920E79C}" type="parTrans" cxnId="{72B176D8-2A59-4C23-8FBF-C2F241A60203}">
      <dgm:prSet/>
      <dgm:spPr/>
      <dgm:t>
        <a:bodyPr/>
        <a:lstStyle/>
        <a:p>
          <a:endParaRPr lang="it-IT"/>
        </a:p>
      </dgm:t>
    </dgm:pt>
    <dgm:pt modelId="{199D947C-5450-409A-9E0B-0F8C33A57476}" type="sibTrans" cxnId="{72B176D8-2A59-4C23-8FBF-C2F241A60203}">
      <dgm:prSet/>
      <dgm:spPr/>
      <dgm:t>
        <a:bodyPr/>
        <a:lstStyle/>
        <a:p>
          <a:endParaRPr lang="it-IT"/>
        </a:p>
      </dgm:t>
    </dgm:pt>
    <dgm:pt modelId="{656A05FF-CF1A-4BE9-8DE0-2BD7CE9EE921}">
      <dgm:prSet phldrT="[Testo]"/>
      <dgm:spPr/>
      <dgm:t>
        <a:bodyPr/>
        <a:lstStyle/>
        <a:p>
          <a:r>
            <a:rPr lang="it-IT" dirty="0" smtClean="0"/>
            <a:t>STABILITA’ NEI LIVELLI OCCUPAZIONALI  </a:t>
          </a:r>
          <a:endParaRPr lang="it-IT" dirty="0"/>
        </a:p>
      </dgm:t>
    </dgm:pt>
    <dgm:pt modelId="{5B227894-D141-440E-ADAB-06FC621FA748}" type="parTrans" cxnId="{86145DA2-EB4D-42C8-9BD9-FB9FDAEBED52}">
      <dgm:prSet/>
      <dgm:spPr/>
      <dgm:t>
        <a:bodyPr/>
        <a:lstStyle/>
        <a:p>
          <a:endParaRPr lang="it-IT"/>
        </a:p>
      </dgm:t>
    </dgm:pt>
    <dgm:pt modelId="{57BC31F7-9364-410C-B027-AC7A9E54DADC}" type="sibTrans" cxnId="{86145DA2-EB4D-42C8-9BD9-FB9FDAEBED52}">
      <dgm:prSet/>
      <dgm:spPr/>
      <dgm:t>
        <a:bodyPr/>
        <a:lstStyle/>
        <a:p>
          <a:endParaRPr lang="it-IT"/>
        </a:p>
      </dgm:t>
    </dgm:pt>
    <dgm:pt modelId="{F5766A7C-F825-45E2-918E-9FF26A545D23}">
      <dgm:prSet phldrT="[Testo]"/>
      <dgm:spPr/>
      <dgm:t>
        <a:bodyPr/>
        <a:lstStyle/>
        <a:p>
          <a:r>
            <a:rPr lang="it-IT" dirty="0" smtClean="0"/>
            <a:t>AREA STATI UNITI </a:t>
          </a:r>
          <a:endParaRPr lang="it-IT" dirty="0"/>
        </a:p>
      </dgm:t>
    </dgm:pt>
    <dgm:pt modelId="{B7922317-C06C-4629-A1B6-FF23C774FD9E}" type="parTrans" cxnId="{AA09C997-3703-464B-BBFC-9C21208291BF}">
      <dgm:prSet/>
      <dgm:spPr/>
      <dgm:t>
        <a:bodyPr/>
        <a:lstStyle/>
        <a:p>
          <a:endParaRPr lang="it-IT"/>
        </a:p>
      </dgm:t>
    </dgm:pt>
    <dgm:pt modelId="{C7FF5365-A5AC-4F5E-B653-120ECA94C9B7}" type="sibTrans" cxnId="{AA09C997-3703-464B-BBFC-9C21208291BF}">
      <dgm:prSet/>
      <dgm:spPr/>
      <dgm:t>
        <a:bodyPr/>
        <a:lstStyle/>
        <a:p>
          <a:endParaRPr lang="it-IT"/>
        </a:p>
      </dgm:t>
    </dgm:pt>
    <dgm:pt modelId="{2B807B13-2FCE-4E50-8512-F5864B09CBF0}">
      <dgm:prSet phldrT="[Testo]"/>
      <dgm:spPr/>
      <dgm:t>
        <a:bodyPr/>
        <a:lstStyle/>
        <a:p>
          <a:r>
            <a:rPr lang="it-IT" dirty="0" smtClean="0"/>
            <a:t>RAFFORZAMENTO ECONOMICO GENERALIZZATO  </a:t>
          </a:r>
          <a:endParaRPr lang="it-IT" dirty="0"/>
        </a:p>
      </dgm:t>
    </dgm:pt>
    <dgm:pt modelId="{DAA0AA7C-75A2-4DF4-AD8D-C8E2A97B569F}" type="parTrans" cxnId="{CA1A7BDF-984E-412C-9740-7B189E6BFEA1}">
      <dgm:prSet/>
      <dgm:spPr/>
      <dgm:t>
        <a:bodyPr/>
        <a:lstStyle/>
        <a:p>
          <a:endParaRPr lang="it-IT"/>
        </a:p>
      </dgm:t>
    </dgm:pt>
    <dgm:pt modelId="{43512804-278D-4A7C-B4F2-9BD496305A8F}" type="sibTrans" cxnId="{CA1A7BDF-984E-412C-9740-7B189E6BFEA1}">
      <dgm:prSet/>
      <dgm:spPr/>
      <dgm:t>
        <a:bodyPr/>
        <a:lstStyle/>
        <a:p>
          <a:endParaRPr lang="it-IT"/>
        </a:p>
      </dgm:t>
    </dgm:pt>
    <dgm:pt modelId="{55A191FC-C011-4601-92A3-F66668581E85}">
      <dgm:prSet phldrT="[Testo]"/>
      <dgm:spPr/>
      <dgm:t>
        <a:bodyPr/>
        <a:lstStyle/>
        <a:p>
          <a:r>
            <a:rPr lang="it-IT" dirty="0" smtClean="0"/>
            <a:t>MIGLIORAMENTO DEI LIVELLI OCCUPAZIONALI </a:t>
          </a:r>
          <a:endParaRPr lang="it-IT" dirty="0"/>
        </a:p>
      </dgm:t>
    </dgm:pt>
    <dgm:pt modelId="{DDF6362D-272B-44AF-B261-70DC3BDFA860}" type="parTrans" cxnId="{897F6CEC-6ABE-466C-A474-0C1F72F04E88}">
      <dgm:prSet/>
      <dgm:spPr/>
      <dgm:t>
        <a:bodyPr/>
        <a:lstStyle/>
        <a:p>
          <a:endParaRPr lang="it-IT"/>
        </a:p>
      </dgm:t>
    </dgm:pt>
    <dgm:pt modelId="{A6916B4F-3A4C-4AB0-9A4A-1D7E09FDD64C}" type="sibTrans" cxnId="{897F6CEC-6ABE-466C-A474-0C1F72F04E88}">
      <dgm:prSet/>
      <dgm:spPr/>
      <dgm:t>
        <a:bodyPr/>
        <a:lstStyle/>
        <a:p>
          <a:endParaRPr lang="it-IT"/>
        </a:p>
      </dgm:t>
    </dgm:pt>
    <dgm:pt modelId="{D819C653-8F9A-4306-B58B-A6B3A68F757C}">
      <dgm:prSet phldrT="[Testo]"/>
      <dgm:spPr/>
      <dgm:t>
        <a:bodyPr/>
        <a:lstStyle/>
        <a:p>
          <a:r>
            <a:rPr lang="it-IT" dirty="0" smtClean="0"/>
            <a:t>AREA BRICS ( Brasile, India , Cina e Sudafrica )</a:t>
          </a:r>
          <a:endParaRPr lang="it-IT" dirty="0"/>
        </a:p>
      </dgm:t>
    </dgm:pt>
    <dgm:pt modelId="{A54E6BC0-58E3-4DDD-A280-8157E1B1795A}" type="parTrans" cxnId="{AFF68AD9-8C31-4359-986F-3F5D959E45CB}">
      <dgm:prSet/>
      <dgm:spPr/>
      <dgm:t>
        <a:bodyPr/>
        <a:lstStyle/>
        <a:p>
          <a:endParaRPr lang="it-IT"/>
        </a:p>
      </dgm:t>
    </dgm:pt>
    <dgm:pt modelId="{E615CB79-0960-4B76-9CDD-5066F820491D}" type="sibTrans" cxnId="{AFF68AD9-8C31-4359-986F-3F5D959E45CB}">
      <dgm:prSet/>
      <dgm:spPr/>
      <dgm:t>
        <a:bodyPr/>
        <a:lstStyle/>
        <a:p>
          <a:endParaRPr lang="it-IT"/>
        </a:p>
      </dgm:t>
    </dgm:pt>
    <dgm:pt modelId="{DD84CF74-B859-41DE-839D-0CAD8B9C6F1A}">
      <dgm:prSet phldrT="[Testo]"/>
      <dgm:spPr/>
      <dgm:t>
        <a:bodyPr/>
        <a:lstStyle/>
        <a:p>
          <a:r>
            <a:rPr lang="it-IT" dirty="0" smtClean="0"/>
            <a:t>BOOM ECONOMICO </a:t>
          </a:r>
          <a:endParaRPr lang="it-IT" dirty="0"/>
        </a:p>
      </dgm:t>
    </dgm:pt>
    <dgm:pt modelId="{1BDD77D4-876C-42FE-B8AC-2C1BEAEC814F}" type="parTrans" cxnId="{4C2E6168-B836-42F5-8ED0-9F958FAB4360}">
      <dgm:prSet/>
      <dgm:spPr/>
      <dgm:t>
        <a:bodyPr/>
        <a:lstStyle/>
        <a:p>
          <a:endParaRPr lang="it-IT"/>
        </a:p>
      </dgm:t>
    </dgm:pt>
    <dgm:pt modelId="{03CABFAE-B8D6-4004-8A58-AC9DB06EDEDC}" type="sibTrans" cxnId="{4C2E6168-B836-42F5-8ED0-9F958FAB4360}">
      <dgm:prSet/>
      <dgm:spPr/>
      <dgm:t>
        <a:bodyPr/>
        <a:lstStyle/>
        <a:p>
          <a:endParaRPr lang="it-IT"/>
        </a:p>
      </dgm:t>
    </dgm:pt>
    <dgm:pt modelId="{2AA4FD4F-2BF9-4035-B579-4324CACF5AB8}">
      <dgm:prSet phldrT="[Testo]"/>
      <dgm:spPr/>
      <dgm:t>
        <a:bodyPr/>
        <a:lstStyle/>
        <a:p>
          <a:r>
            <a:rPr lang="it-IT" dirty="0" smtClean="0"/>
            <a:t>MIGLIRAMENTO OCCUPAZIONALE E DELLE CONDIZIONI </a:t>
          </a:r>
          <a:r>
            <a:rPr lang="it-IT" dirty="0" err="1" smtClean="0"/>
            <a:t>DI</a:t>
          </a:r>
          <a:r>
            <a:rPr lang="it-IT" dirty="0" smtClean="0"/>
            <a:t> VITA</a:t>
          </a:r>
          <a:endParaRPr lang="it-IT" dirty="0"/>
        </a:p>
      </dgm:t>
    </dgm:pt>
    <dgm:pt modelId="{831E66F2-91BF-4DA9-8B07-E2E4A23B4935}" type="parTrans" cxnId="{5D1AB80B-C5DD-49F8-B9CA-22A93715C5E6}">
      <dgm:prSet/>
      <dgm:spPr/>
      <dgm:t>
        <a:bodyPr/>
        <a:lstStyle/>
        <a:p>
          <a:endParaRPr lang="it-IT"/>
        </a:p>
      </dgm:t>
    </dgm:pt>
    <dgm:pt modelId="{19FFA932-0DD7-4BAD-94A8-D91646A265E5}" type="sibTrans" cxnId="{5D1AB80B-C5DD-49F8-B9CA-22A93715C5E6}">
      <dgm:prSet/>
      <dgm:spPr/>
      <dgm:t>
        <a:bodyPr/>
        <a:lstStyle/>
        <a:p>
          <a:endParaRPr lang="it-IT"/>
        </a:p>
      </dgm:t>
    </dgm:pt>
    <dgm:pt modelId="{EAD4D90C-2749-4C5A-985B-0E5264170277}" type="pres">
      <dgm:prSet presAssocID="{E43DB2F1-B5D3-4B62-8A78-9D62872A9A4B}" presName="Name0" presStyleCnt="0">
        <dgm:presLayoutVars>
          <dgm:dir/>
          <dgm:animLvl val="lvl"/>
          <dgm:resizeHandles val="exact"/>
        </dgm:presLayoutVars>
      </dgm:prSet>
      <dgm:spPr/>
      <dgm:t>
        <a:bodyPr/>
        <a:lstStyle/>
        <a:p>
          <a:endParaRPr lang="it-IT"/>
        </a:p>
      </dgm:t>
    </dgm:pt>
    <dgm:pt modelId="{5462FAA9-C87D-4086-8667-A3506FAE474B}" type="pres">
      <dgm:prSet presAssocID="{D819C653-8F9A-4306-B58B-A6B3A68F757C}" presName="boxAndChildren" presStyleCnt="0"/>
      <dgm:spPr/>
    </dgm:pt>
    <dgm:pt modelId="{6E2C29A3-15EA-48BC-9437-BC0D2198CDC8}" type="pres">
      <dgm:prSet presAssocID="{D819C653-8F9A-4306-B58B-A6B3A68F757C}" presName="parentTextBox" presStyleLbl="node1" presStyleIdx="0" presStyleCnt="3"/>
      <dgm:spPr/>
      <dgm:t>
        <a:bodyPr/>
        <a:lstStyle/>
        <a:p>
          <a:endParaRPr lang="it-IT"/>
        </a:p>
      </dgm:t>
    </dgm:pt>
    <dgm:pt modelId="{167B1629-85E8-416F-AECE-1440DF2468D8}" type="pres">
      <dgm:prSet presAssocID="{D819C653-8F9A-4306-B58B-A6B3A68F757C}" presName="entireBox" presStyleLbl="node1" presStyleIdx="0" presStyleCnt="3"/>
      <dgm:spPr/>
      <dgm:t>
        <a:bodyPr/>
        <a:lstStyle/>
        <a:p>
          <a:endParaRPr lang="it-IT"/>
        </a:p>
      </dgm:t>
    </dgm:pt>
    <dgm:pt modelId="{D519372C-4FDD-4C9D-84F5-6961FDEC91AE}" type="pres">
      <dgm:prSet presAssocID="{D819C653-8F9A-4306-B58B-A6B3A68F757C}" presName="descendantBox" presStyleCnt="0"/>
      <dgm:spPr/>
    </dgm:pt>
    <dgm:pt modelId="{BBEEFD95-A12E-4BA7-9F88-EE79B592ECAC}" type="pres">
      <dgm:prSet presAssocID="{DD84CF74-B859-41DE-839D-0CAD8B9C6F1A}" presName="childTextBox" presStyleLbl="fgAccFollowNode1" presStyleIdx="0" presStyleCnt="6">
        <dgm:presLayoutVars>
          <dgm:bulletEnabled val="1"/>
        </dgm:presLayoutVars>
      </dgm:prSet>
      <dgm:spPr/>
      <dgm:t>
        <a:bodyPr/>
        <a:lstStyle/>
        <a:p>
          <a:endParaRPr lang="it-IT"/>
        </a:p>
      </dgm:t>
    </dgm:pt>
    <dgm:pt modelId="{C1D59F3B-6464-4AFC-85D5-F3BEE2F3C671}" type="pres">
      <dgm:prSet presAssocID="{2AA4FD4F-2BF9-4035-B579-4324CACF5AB8}" presName="childTextBox" presStyleLbl="fgAccFollowNode1" presStyleIdx="1" presStyleCnt="6">
        <dgm:presLayoutVars>
          <dgm:bulletEnabled val="1"/>
        </dgm:presLayoutVars>
      </dgm:prSet>
      <dgm:spPr/>
      <dgm:t>
        <a:bodyPr/>
        <a:lstStyle/>
        <a:p>
          <a:endParaRPr lang="it-IT"/>
        </a:p>
      </dgm:t>
    </dgm:pt>
    <dgm:pt modelId="{492A18F4-2E34-43F6-8285-51A64885ABEF}" type="pres">
      <dgm:prSet presAssocID="{C7FF5365-A5AC-4F5E-B653-120ECA94C9B7}" presName="sp" presStyleCnt="0"/>
      <dgm:spPr/>
    </dgm:pt>
    <dgm:pt modelId="{E21AFC44-746F-47F1-A97C-68096ECFF564}" type="pres">
      <dgm:prSet presAssocID="{F5766A7C-F825-45E2-918E-9FF26A545D23}" presName="arrowAndChildren" presStyleCnt="0"/>
      <dgm:spPr/>
    </dgm:pt>
    <dgm:pt modelId="{DD2D1C4D-624D-4356-A8C2-AA4F7A64631A}" type="pres">
      <dgm:prSet presAssocID="{F5766A7C-F825-45E2-918E-9FF26A545D23}" presName="parentTextArrow" presStyleLbl="node1" presStyleIdx="0" presStyleCnt="3"/>
      <dgm:spPr/>
      <dgm:t>
        <a:bodyPr/>
        <a:lstStyle/>
        <a:p>
          <a:endParaRPr lang="it-IT"/>
        </a:p>
      </dgm:t>
    </dgm:pt>
    <dgm:pt modelId="{068DF347-5837-427E-98EF-339B4AA125B4}" type="pres">
      <dgm:prSet presAssocID="{F5766A7C-F825-45E2-918E-9FF26A545D23}" presName="arrow" presStyleLbl="node1" presStyleIdx="1" presStyleCnt="3"/>
      <dgm:spPr/>
      <dgm:t>
        <a:bodyPr/>
        <a:lstStyle/>
        <a:p>
          <a:endParaRPr lang="it-IT"/>
        </a:p>
      </dgm:t>
    </dgm:pt>
    <dgm:pt modelId="{DA9447DE-915A-495B-B4BE-3435B1EF4FAE}" type="pres">
      <dgm:prSet presAssocID="{F5766A7C-F825-45E2-918E-9FF26A545D23}" presName="descendantArrow" presStyleCnt="0"/>
      <dgm:spPr/>
    </dgm:pt>
    <dgm:pt modelId="{71DA3DA8-8C1D-4230-AB0C-11E90CD2421F}" type="pres">
      <dgm:prSet presAssocID="{2B807B13-2FCE-4E50-8512-F5864B09CBF0}" presName="childTextArrow" presStyleLbl="fgAccFollowNode1" presStyleIdx="2" presStyleCnt="6">
        <dgm:presLayoutVars>
          <dgm:bulletEnabled val="1"/>
        </dgm:presLayoutVars>
      </dgm:prSet>
      <dgm:spPr/>
      <dgm:t>
        <a:bodyPr/>
        <a:lstStyle/>
        <a:p>
          <a:endParaRPr lang="it-IT"/>
        </a:p>
      </dgm:t>
    </dgm:pt>
    <dgm:pt modelId="{2C64E2FF-DED7-4200-B1B0-FBCF43E03447}" type="pres">
      <dgm:prSet presAssocID="{55A191FC-C011-4601-92A3-F66668581E85}" presName="childTextArrow" presStyleLbl="fgAccFollowNode1" presStyleIdx="3" presStyleCnt="6">
        <dgm:presLayoutVars>
          <dgm:bulletEnabled val="1"/>
        </dgm:presLayoutVars>
      </dgm:prSet>
      <dgm:spPr/>
      <dgm:t>
        <a:bodyPr/>
        <a:lstStyle/>
        <a:p>
          <a:endParaRPr lang="it-IT"/>
        </a:p>
      </dgm:t>
    </dgm:pt>
    <dgm:pt modelId="{52F62CE6-6A4C-494B-B003-C52E4A382EA7}" type="pres">
      <dgm:prSet presAssocID="{E5C83B51-CF7D-4879-AA78-B5BABC05114B}" presName="sp" presStyleCnt="0"/>
      <dgm:spPr/>
    </dgm:pt>
    <dgm:pt modelId="{F5352B15-BEB2-4812-8A72-36D45B8DBCB2}" type="pres">
      <dgm:prSet presAssocID="{7A08CBC6-F10F-4D34-8CA2-FEF20383FE2D}" presName="arrowAndChildren" presStyleCnt="0"/>
      <dgm:spPr/>
    </dgm:pt>
    <dgm:pt modelId="{B6B15BB6-3F56-4D15-9C44-8B276C3358DA}" type="pres">
      <dgm:prSet presAssocID="{7A08CBC6-F10F-4D34-8CA2-FEF20383FE2D}" presName="parentTextArrow" presStyleLbl="node1" presStyleIdx="1" presStyleCnt="3"/>
      <dgm:spPr/>
      <dgm:t>
        <a:bodyPr/>
        <a:lstStyle/>
        <a:p>
          <a:endParaRPr lang="it-IT"/>
        </a:p>
      </dgm:t>
    </dgm:pt>
    <dgm:pt modelId="{30C906BC-1C8F-46B8-AE98-F4B88539BD84}" type="pres">
      <dgm:prSet presAssocID="{7A08CBC6-F10F-4D34-8CA2-FEF20383FE2D}" presName="arrow" presStyleLbl="node1" presStyleIdx="2" presStyleCnt="3"/>
      <dgm:spPr/>
      <dgm:t>
        <a:bodyPr/>
        <a:lstStyle/>
        <a:p>
          <a:endParaRPr lang="it-IT"/>
        </a:p>
      </dgm:t>
    </dgm:pt>
    <dgm:pt modelId="{FFA288DC-0B7A-4D5B-A9C7-743B776C70AB}" type="pres">
      <dgm:prSet presAssocID="{7A08CBC6-F10F-4D34-8CA2-FEF20383FE2D}" presName="descendantArrow" presStyleCnt="0"/>
      <dgm:spPr/>
    </dgm:pt>
    <dgm:pt modelId="{385A4A3D-90E3-43B6-B228-73768D75A4B7}" type="pres">
      <dgm:prSet presAssocID="{5327FF27-5CD4-4376-9EB1-CA7E32B8B151}" presName="childTextArrow" presStyleLbl="fgAccFollowNode1" presStyleIdx="4" presStyleCnt="6" custLinFactNeighborX="-11111" custLinFactNeighborY="1923">
        <dgm:presLayoutVars>
          <dgm:bulletEnabled val="1"/>
        </dgm:presLayoutVars>
      </dgm:prSet>
      <dgm:spPr/>
      <dgm:t>
        <a:bodyPr/>
        <a:lstStyle/>
        <a:p>
          <a:endParaRPr lang="it-IT"/>
        </a:p>
      </dgm:t>
    </dgm:pt>
    <dgm:pt modelId="{44214E26-7780-4D09-99A4-25A3A688F0FC}" type="pres">
      <dgm:prSet presAssocID="{656A05FF-CF1A-4BE9-8DE0-2BD7CE9EE921}" presName="childTextArrow" presStyleLbl="fgAccFollowNode1" presStyleIdx="5" presStyleCnt="6">
        <dgm:presLayoutVars>
          <dgm:bulletEnabled val="1"/>
        </dgm:presLayoutVars>
      </dgm:prSet>
      <dgm:spPr/>
      <dgm:t>
        <a:bodyPr/>
        <a:lstStyle/>
        <a:p>
          <a:endParaRPr lang="it-IT"/>
        </a:p>
      </dgm:t>
    </dgm:pt>
  </dgm:ptLst>
  <dgm:cxnLst>
    <dgm:cxn modelId="{5D1AB80B-C5DD-49F8-B9CA-22A93715C5E6}" srcId="{D819C653-8F9A-4306-B58B-A6B3A68F757C}" destId="{2AA4FD4F-2BF9-4035-B579-4324CACF5AB8}" srcOrd="1" destOrd="0" parTransId="{831E66F2-91BF-4DA9-8B07-E2E4A23B4935}" sibTransId="{19FFA932-0DD7-4BAD-94A8-D91646A265E5}"/>
    <dgm:cxn modelId="{0470D755-6D8F-43D5-A059-F0F8183E8BFD}" type="presOf" srcId="{DD84CF74-B859-41DE-839D-0CAD8B9C6F1A}" destId="{BBEEFD95-A12E-4BA7-9F88-EE79B592ECAC}" srcOrd="0" destOrd="0" presId="urn:microsoft.com/office/officeart/2005/8/layout/process4"/>
    <dgm:cxn modelId="{AFF68AD9-8C31-4359-986F-3F5D959E45CB}" srcId="{E43DB2F1-B5D3-4B62-8A78-9D62872A9A4B}" destId="{D819C653-8F9A-4306-B58B-A6B3A68F757C}" srcOrd="2" destOrd="0" parTransId="{A54E6BC0-58E3-4DDD-A280-8157E1B1795A}" sibTransId="{E615CB79-0960-4B76-9CDD-5066F820491D}"/>
    <dgm:cxn modelId="{C6817A29-2361-4B7B-8434-CF013ECB5614}" type="presOf" srcId="{D819C653-8F9A-4306-B58B-A6B3A68F757C}" destId="{167B1629-85E8-416F-AECE-1440DF2468D8}" srcOrd="1" destOrd="0" presId="urn:microsoft.com/office/officeart/2005/8/layout/process4"/>
    <dgm:cxn modelId="{D04A5FE2-160B-4914-9DEA-58E63813A9E5}" type="presOf" srcId="{7A08CBC6-F10F-4D34-8CA2-FEF20383FE2D}" destId="{30C906BC-1C8F-46B8-AE98-F4B88539BD84}" srcOrd="1" destOrd="0" presId="urn:microsoft.com/office/officeart/2005/8/layout/process4"/>
    <dgm:cxn modelId="{8D62F0A0-4A6F-4FE5-B437-8487F5D2F7C8}" type="presOf" srcId="{7A08CBC6-F10F-4D34-8CA2-FEF20383FE2D}" destId="{B6B15BB6-3F56-4D15-9C44-8B276C3358DA}" srcOrd="0" destOrd="0" presId="urn:microsoft.com/office/officeart/2005/8/layout/process4"/>
    <dgm:cxn modelId="{5736CC4C-020F-40A4-B789-003BF543EA87}" type="presOf" srcId="{F5766A7C-F825-45E2-918E-9FF26A545D23}" destId="{DD2D1C4D-624D-4356-A8C2-AA4F7A64631A}" srcOrd="0" destOrd="0" presId="urn:microsoft.com/office/officeart/2005/8/layout/process4"/>
    <dgm:cxn modelId="{6E1BC542-82EF-4BE7-B169-33D11EC84813}" type="presOf" srcId="{E43DB2F1-B5D3-4B62-8A78-9D62872A9A4B}" destId="{EAD4D90C-2749-4C5A-985B-0E5264170277}" srcOrd="0" destOrd="0" presId="urn:microsoft.com/office/officeart/2005/8/layout/process4"/>
    <dgm:cxn modelId="{A7B9C841-88F9-4A32-AE89-F15AE5ACBE1F}" type="presOf" srcId="{2B807B13-2FCE-4E50-8512-F5864B09CBF0}" destId="{71DA3DA8-8C1D-4230-AB0C-11E90CD2421F}" srcOrd="0" destOrd="0" presId="urn:microsoft.com/office/officeart/2005/8/layout/process4"/>
    <dgm:cxn modelId="{72B176D8-2A59-4C23-8FBF-C2F241A60203}" srcId="{7A08CBC6-F10F-4D34-8CA2-FEF20383FE2D}" destId="{5327FF27-5CD4-4376-9EB1-CA7E32B8B151}" srcOrd="0" destOrd="0" parTransId="{54C854F9-EF4C-4B57-A966-6CF5F920E79C}" sibTransId="{199D947C-5450-409A-9E0B-0F8C33A57476}"/>
    <dgm:cxn modelId="{86145DA2-EB4D-42C8-9BD9-FB9FDAEBED52}" srcId="{7A08CBC6-F10F-4D34-8CA2-FEF20383FE2D}" destId="{656A05FF-CF1A-4BE9-8DE0-2BD7CE9EE921}" srcOrd="1" destOrd="0" parTransId="{5B227894-D141-440E-ADAB-06FC621FA748}" sibTransId="{57BC31F7-9364-410C-B027-AC7A9E54DADC}"/>
    <dgm:cxn modelId="{9CF558EC-76CA-4163-A8F1-39B976626369}" srcId="{E43DB2F1-B5D3-4B62-8A78-9D62872A9A4B}" destId="{7A08CBC6-F10F-4D34-8CA2-FEF20383FE2D}" srcOrd="0" destOrd="0" parTransId="{70868B8F-4479-491B-ADA5-7CEF2DBE29FA}" sibTransId="{E5C83B51-CF7D-4879-AA78-B5BABC05114B}"/>
    <dgm:cxn modelId="{04555364-85DC-4BC8-B54B-D0B5876F872A}" type="presOf" srcId="{656A05FF-CF1A-4BE9-8DE0-2BD7CE9EE921}" destId="{44214E26-7780-4D09-99A4-25A3A688F0FC}" srcOrd="0" destOrd="0" presId="urn:microsoft.com/office/officeart/2005/8/layout/process4"/>
    <dgm:cxn modelId="{A990362A-86B3-4BC2-A02A-59E76C24090B}" type="presOf" srcId="{D819C653-8F9A-4306-B58B-A6B3A68F757C}" destId="{6E2C29A3-15EA-48BC-9437-BC0D2198CDC8}" srcOrd="0" destOrd="0" presId="urn:microsoft.com/office/officeart/2005/8/layout/process4"/>
    <dgm:cxn modelId="{AA09C997-3703-464B-BBFC-9C21208291BF}" srcId="{E43DB2F1-B5D3-4B62-8A78-9D62872A9A4B}" destId="{F5766A7C-F825-45E2-918E-9FF26A545D23}" srcOrd="1" destOrd="0" parTransId="{B7922317-C06C-4629-A1B6-FF23C774FD9E}" sibTransId="{C7FF5365-A5AC-4F5E-B653-120ECA94C9B7}"/>
    <dgm:cxn modelId="{CA1A7BDF-984E-412C-9740-7B189E6BFEA1}" srcId="{F5766A7C-F825-45E2-918E-9FF26A545D23}" destId="{2B807B13-2FCE-4E50-8512-F5864B09CBF0}" srcOrd="0" destOrd="0" parTransId="{DAA0AA7C-75A2-4DF4-AD8D-C8E2A97B569F}" sibTransId="{43512804-278D-4A7C-B4F2-9BD496305A8F}"/>
    <dgm:cxn modelId="{4C2E6168-B836-42F5-8ED0-9F958FAB4360}" srcId="{D819C653-8F9A-4306-B58B-A6B3A68F757C}" destId="{DD84CF74-B859-41DE-839D-0CAD8B9C6F1A}" srcOrd="0" destOrd="0" parTransId="{1BDD77D4-876C-42FE-B8AC-2C1BEAEC814F}" sibTransId="{03CABFAE-B8D6-4004-8A58-AC9DB06EDEDC}"/>
    <dgm:cxn modelId="{A17AE16E-79D5-426B-8424-8631D329228A}" type="presOf" srcId="{55A191FC-C011-4601-92A3-F66668581E85}" destId="{2C64E2FF-DED7-4200-B1B0-FBCF43E03447}" srcOrd="0" destOrd="0" presId="urn:microsoft.com/office/officeart/2005/8/layout/process4"/>
    <dgm:cxn modelId="{E05DC4B4-7691-4640-A590-ADB0FD920464}" type="presOf" srcId="{F5766A7C-F825-45E2-918E-9FF26A545D23}" destId="{068DF347-5837-427E-98EF-339B4AA125B4}" srcOrd="1" destOrd="0" presId="urn:microsoft.com/office/officeart/2005/8/layout/process4"/>
    <dgm:cxn modelId="{897F6CEC-6ABE-466C-A474-0C1F72F04E88}" srcId="{F5766A7C-F825-45E2-918E-9FF26A545D23}" destId="{55A191FC-C011-4601-92A3-F66668581E85}" srcOrd="1" destOrd="0" parTransId="{DDF6362D-272B-44AF-B261-70DC3BDFA860}" sibTransId="{A6916B4F-3A4C-4AB0-9A4A-1D7E09FDD64C}"/>
    <dgm:cxn modelId="{15FC5FE1-35E7-4308-96BE-0786F01C2020}" type="presOf" srcId="{5327FF27-5CD4-4376-9EB1-CA7E32B8B151}" destId="{385A4A3D-90E3-43B6-B228-73768D75A4B7}" srcOrd="0" destOrd="0" presId="urn:microsoft.com/office/officeart/2005/8/layout/process4"/>
    <dgm:cxn modelId="{470A8276-B5BC-4F84-A0E1-04B93B0CC0F8}" type="presOf" srcId="{2AA4FD4F-2BF9-4035-B579-4324CACF5AB8}" destId="{C1D59F3B-6464-4AFC-85D5-F3BEE2F3C671}" srcOrd="0" destOrd="0" presId="urn:microsoft.com/office/officeart/2005/8/layout/process4"/>
    <dgm:cxn modelId="{AC8C3E62-21D2-4FBE-8EB5-21EA53B17E4D}" type="presParOf" srcId="{EAD4D90C-2749-4C5A-985B-0E5264170277}" destId="{5462FAA9-C87D-4086-8667-A3506FAE474B}" srcOrd="0" destOrd="0" presId="urn:microsoft.com/office/officeart/2005/8/layout/process4"/>
    <dgm:cxn modelId="{2064A903-EEAB-4E34-8371-66C05863DA1A}" type="presParOf" srcId="{5462FAA9-C87D-4086-8667-A3506FAE474B}" destId="{6E2C29A3-15EA-48BC-9437-BC0D2198CDC8}" srcOrd="0" destOrd="0" presId="urn:microsoft.com/office/officeart/2005/8/layout/process4"/>
    <dgm:cxn modelId="{09282475-6C8D-4968-9167-F8162E4F00C6}" type="presParOf" srcId="{5462FAA9-C87D-4086-8667-A3506FAE474B}" destId="{167B1629-85E8-416F-AECE-1440DF2468D8}" srcOrd="1" destOrd="0" presId="urn:microsoft.com/office/officeart/2005/8/layout/process4"/>
    <dgm:cxn modelId="{39738646-D898-4EF7-8D5E-89ACAC59FA4C}" type="presParOf" srcId="{5462FAA9-C87D-4086-8667-A3506FAE474B}" destId="{D519372C-4FDD-4C9D-84F5-6961FDEC91AE}" srcOrd="2" destOrd="0" presId="urn:microsoft.com/office/officeart/2005/8/layout/process4"/>
    <dgm:cxn modelId="{14D192D5-D57D-441D-9E48-9A1361E9FF36}" type="presParOf" srcId="{D519372C-4FDD-4C9D-84F5-6961FDEC91AE}" destId="{BBEEFD95-A12E-4BA7-9F88-EE79B592ECAC}" srcOrd="0" destOrd="0" presId="urn:microsoft.com/office/officeart/2005/8/layout/process4"/>
    <dgm:cxn modelId="{1BAE7282-3B5D-4398-B425-65A003A7FFB0}" type="presParOf" srcId="{D519372C-4FDD-4C9D-84F5-6961FDEC91AE}" destId="{C1D59F3B-6464-4AFC-85D5-F3BEE2F3C671}" srcOrd="1" destOrd="0" presId="urn:microsoft.com/office/officeart/2005/8/layout/process4"/>
    <dgm:cxn modelId="{5478F614-EB4C-42C1-ADDB-1EED3E757B55}" type="presParOf" srcId="{EAD4D90C-2749-4C5A-985B-0E5264170277}" destId="{492A18F4-2E34-43F6-8285-51A64885ABEF}" srcOrd="1" destOrd="0" presId="urn:microsoft.com/office/officeart/2005/8/layout/process4"/>
    <dgm:cxn modelId="{E347A6F8-5E7F-48BB-9332-BD13D199CD0B}" type="presParOf" srcId="{EAD4D90C-2749-4C5A-985B-0E5264170277}" destId="{E21AFC44-746F-47F1-A97C-68096ECFF564}" srcOrd="2" destOrd="0" presId="urn:microsoft.com/office/officeart/2005/8/layout/process4"/>
    <dgm:cxn modelId="{4731FF6C-DF1A-4628-BD88-26D4B8993C6E}" type="presParOf" srcId="{E21AFC44-746F-47F1-A97C-68096ECFF564}" destId="{DD2D1C4D-624D-4356-A8C2-AA4F7A64631A}" srcOrd="0" destOrd="0" presId="urn:microsoft.com/office/officeart/2005/8/layout/process4"/>
    <dgm:cxn modelId="{52159124-1EF3-41E2-B569-7767826636B3}" type="presParOf" srcId="{E21AFC44-746F-47F1-A97C-68096ECFF564}" destId="{068DF347-5837-427E-98EF-339B4AA125B4}" srcOrd="1" destOrd="0" presId="urn:microsoft.com/office/officeart/2005/8/layout/process4"/>
    <dgm:cxn modelId="{4999C5CD-9B45-4DF7-888F-DA2871CF2BC6}" type="presParOf" srcId="{E21AFC44-746F-47F1-A97C-68096ECFF564}" destId="{DA9447DE-915A-495B-B4BE-3435B1EF4FAE}" srcOrd="2" destOrd="0" presId="urn:microsoft.com/office/officeart/2005/8/layout/process4"/>
    <dgm:cxn modelId="{FEF5F03B-619F-4156-BABD-CE09059B3FC5}" type="presParOf" srcId="{DA9447DE-915A-495B-B4BE-3435B1EF4FAE}" destId="{71DA3DA8-8C1D-4230-AB0C-11E90CD2421F}" srcOrd="0" destOrd="0" presId="urn:microsoft.com/office/officeart/2005/8/layout/process4"/>
    <dgm:cxn modelId="{8E795ADC-7027-430D-A509-F8A2E6D1EE2E}" type="presParOf" srcId="{DA9447DE-915A-495B-B4BE-3435B1EF4FAE}" destId="{2C64E2FF-DED7-4200-B1B0-FBCF43E03447}" srcOrd="1" destOrd="0" presId="urn:microsoft.com/office/officeart/2005/8/layout/process4"/>
    <dgm:cxn modelId="{D7E68A6C-66CF-4023-9250-F1758AD6EE48}" type="presParOf" srcId="{EAD4D90C-2749-4C5A-985B-0E5264170277}" destId="{52F62CE6-6A4C-494B-B003-C52E4A382EA7}" srcOrd="3" destOrd="0" presId="urn:microsoft.com/office/officeart/2005/8/layout/process4"/>
    <dgm:cxn modelId="{12933F7F-4637-45A5-81F3-63E28CE1B701}" type="presParOf" srcId="{EAD4D90C-2749-4C5A-985B-0E5264170277}" destId="{F5352B15-BEB2-4812-8A72-36D45B8DBCB2}" srcOrd="4" destOrd="0" presId="urn:microsoft.com/office/officeart/2005/8/layout/process4"/>
    <dgm:cxn modelId="{6BFE1E0F-A7BA-4DD5-AC38-641C0F904AAA}" type="presParOf" srcId="{F5352B15-BEB2-4812-8A72-36D45B8DBCB2}" destId="{B6B15BB6-3F56-4D15-9C44-8B276C3358DA}" srcOrd="0" destOrd="0" presId="urn:microsoft.com/office/officeart/2005/8/layout/process4"/>
    <dgm:cxn modelId="{B3ADC445-9B88-486B-B5A7-FA5B9E500F84}" type="presParOf" srcId="{F5352B15-BEB2-4812-8A72-36D45B8DBCB2}" destId="{30C906BC-1C8F-46B8-AE98-F4B88539BD84}" srcOrd="1" destOrd="0" presId="urn:microsoft.com/office/officeart/2005/8/layout/process4"/>
    <dgm:cxn modelId="{05C81B07-1C9B-4168-93FA-FC71E7173190}" type="presParOf" srcId="{F5352B15-BEB2-4812-8A72-36D45B8DBCB2}" destId="{FFA288DC-0B7A-4D5B-A9C7-743B776C70AB}" srcOrd="2" destOrd="0" presId="urn:microsoft.com/office/officeart/2005/8/layout/process4"/>
    <dgm:cxn modelId="{ACC6DC10-9A68-4ECE-AC40-66E48CF19AF6}" type="presParOf" srcId="{FFA288DC-0B7A-4D5B-A9C7-743B776C70AB}" destId="{385A4A3D-90E3-43B6-B228-73768D75A4B7}" srcOrd="0" destOrd="0" presId="urn:microsoft.com/office/officeart/2005/8/layout/process4"/>
    <dgm:cxn modelId="{2FC5D68F-54A6-4196-AAD0-3F29526EA1DA}" type="presParOf" srcId="{FFA288DC-0B7A-4D5B-A9C7-743B776C70AB}" destId="{44214E26-7780-4D09-99A4-25A3A688F0FC}" srcOrd="1"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3A674D58-B90E-48D7-A718-D3679AEF211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85B024F6-FF42-451C-A1A4-DCF7A088FAC0}">
      <dgm:prSet phldrT="[Testo]" custT="1"/>
      <dgm:spPr/>
      <dgm:t>
        <a:bodyPr/>
        <a:lstStyle/>
        <a:p>
          <a:r>
            <a:rPr lang="it-IT" sz="1800" dirty="0" smtClean="0"/>
            <a:t>CRISI </a:t>
          </a:r>
          <a:r>
            <a:rPr lang="it-IT" sz="1800" dirty="0" err="1" smtClean="0"/>
            <a:t>DI</a:t>
          </a:r>
          <a:r>
            <a:rPr lang="it-IT" sz="1800" dirty="0" smtClean="0"/>
            <a:t> LIQUIDITA’ associata  alla STRETTA CREDITIZIA DA PARTE DELLE BANCHE</a:t>
          </a:r>
          <a:endParaRPr lang="it-IT" sz="1800" dirty="0"/>
        </a:p>
      </dgm:t>
    </dgm:pt>
    <dgm:pt modelId="{04357A33-51F4-4BA1-B685-6AD6413F3584}" type="parTrans" cxnId="{E035D4BA-BA8D-48D0-A07E-4C649402675B}">
      <dgm:prSet/>
      <dgm:spPr/>
      <dgm:t>
        <a:bodyPr/>
        <a:lstStyle/>
        <a:p>
          <a:endParaRPr lang="it-IT"/>
        </a:p>
      </dgm:t>
    </dgm:pt>
    <dgm:pt modelId="{B914C746-EB0F-4EE4-931B-3CFB74749A2D}" type="sibTrans" cxnId="{E035D4BA-BA8D-48D0-A07E-4C649402675B}">
      <dgm:prSet/>
      <dgm:spPr/>
      <dgm:t>
        <a:bodyPr/>
        <a:lstStyle/>
        <a:p>
          <a:endParaRPr lang="it-IT"/>
        </a:p>
      </dgm:t>
    </dgm:pt>
    <dgm:pt modelId="{EFE054DC-B750-497C-B181-C9ABB729B9E7}">
      <dgm:prSet phldrT="[Testo]" custT="1"/>
      <dgm:spPr/>
      <dgm:t>
        <a:bodyPr/>
        <a:lstStyle/>
        <a:p>
          <a:r>
            <a:rPr lang="it-IT" sz="1400" dirty="0" smtClean="0"/>
            <a:t>BASSA CAPITALIZZAZIONE  CON NECESSITA’ </a:t>
          </a:r>
          <a:r>
            <a:rPr lang="it-IT" sz="1400" dirty="0" err="1" smtClean="0"/>
            <a:t>DI</a:t>
          </a:r>
          <a:r>
            <a:rPr lang="it-IT" sz="1400" dirty="0" smtClean="0"/>
            <a:t> RICORSO COSTANTE A CAPITALI </a:t>
          </a:r>
          <a:r>
            <a:rPr lang="it-IT" sz="1400" dirty="0" err="1" smtClean="0"/>
            <a:t>DI</a:t>
          </a:r>
          <a:r>
            <a:rPr lang="it-IT" sz="1400" dirty="0" smtClean="0"/>
            <a:t> TERZI ED IN PARTICOLARE DELLE BANCHE </a:t>
          </a:r>
          <a:r>
            <a:rPr lang="it-IT" sz="1100" dirty="0" smtClean="0"/>
            <a:t>.</a:t>
          </a:r>
          <a:endParaRPr lang="it-IT" sz="1100" dirty="0"/>
        </a:p>
      </dgm:t>
    </dgm:pt>
    <dgm:pt modelId="{1AEF5EFA-BA4F-4E15-AB9B-45F2C056A192}" type="parTrans" cxnId="{1093C793-3073-4BD9-92AC-90F2D942C09A}">
      <dgm:prSet/>
      <dgm:spPr/>
      <dgm:t>
        <a:bodyPr/>
        <a:lstStyle/>
        <a:p>
          <a:endParaRPr lang="it-IT"/>
        </a:p>
      </dgm:t>
    </dgm:pt>
    <dgm:pt modelId="{C113C92C-2C5A-416B-AA44-30EDACAA43F3}" type="sibTrans" cxnId="{1093C793-3073-4BD9-92AC-90F2D942C09A}">
      <dgm:prSet/>
      <dgm:spPr/>
      <dgm:t>
        <a:bodyPr/>
        <a:lstStyle/>
        <a:p>
          <a:endParaRPr lang="it-IT"/>
        </a:p>
      </dgm:t>
    </dgm:pt>
    <dgm:pt modelId="{3985C00A-7DB2-4FD2-AF50-B822F3474DA4}">
      <dgm:prSet phldrT="[Testo]"/>
      <dgm:spPr/>
      <dgm:t>
        <a:bodyPr/>
        <a:lstStyle/>
        <a:p>
          <a:r>
            <a:rPr lang="it-IT" dirty="0" smtClean="0"/>
            <a:t>DIFFICOLTA’ </a:t>
          </a:r>
          <a:r>
            <a:rPr lang="it-IT" dirty="0" err="1" smtClean="0"/>
            <a:t>DI</a:t>
          </a:r>
          <a:r>
            <a:rPr lang="it-IT" dirty="0" smtClean="0"/>
            <a:t> SEGUIRE I GRANDI GRUPPI CHE DELOCALIZZANO </a:t>
          </a:r>
          <a:endParaRPr lang="it-IT" dirty="0"/>
        </a:p>
      </dgm:t>
    </dgm:pt>
    <dgm:pt modelId="{2A38149D-7AF7-4770-AE70-8AD28EA41754}" type="parTrans" cxnId="{FEA5A1EA-69C3-47B4-A5D8-AFAD5F16A746}">
      <dgm:prSet/>
      <dgm:spPr/>
      <dgm:t>
        <a:bodyPr/>
        <a:lstStyle/>
        <a:p>
          <a:endParaRPr lang="it-IT"/>
        </a:p>
      </dgm:t>
    </dgm:pt>
    <dgm:pt modelId="{5C31D451-0E6C-4496-A60C-8B952C1CC272}" type="sibTrans" cxnId="{FEA5A1EA-69C3-47B4-A5D8-AFAD5F16A746}">
      <dgm:prSet/>
      <dgm:spPr/>
      <dgm:t>
        <a:bodyPr/>
        <a:lstStyle/>
        <a:p>
          <a:endParaRPr lang="it-IT"/>
        </a:p>
      </dgm:t>
    </dgm:pt>
    <dgm:pt modelId="{D2729CC5-F40A-4FA0-88B6-E508BDB43BBB}" type="pres">
      <dgm:prSet presAssocID="{3A674D58-B90E-48D7-A718-D3679AEF2119}" presName="linear" presStyleCnt="0">
        <dgm:presLayoutVars>
          <dgm:dir/>
          <dgm:animLvl val="lvl"/>
          <dgm:resizeHandles val="exact"/>
        </dgm:presLayoutVars>
      </dgm:prSet>
      <dgm:spPr/>
      <dgm:t>
        <a:bodyPr/>
        <a:lstStyle/>
        <a:p>
          <a:endParaRPr lang="it-IT"/>
        </a:p>
      </dgm:t>
    </dgm:pt>
    <dgm:pt modelId="{9FE58DCA-0041-477C-8052-54002411A8F8}" type="pres">
      <dgm:prSet presAssocID="{85B024F6-FF42-451C-A1A4-DCF7A088FAC0}" presName="parentLin" presStyleCnt="0"/>
      <dgm:spPr/>
    </dgm:pt>
    <dgm:pt modelId="{38FDB54C-2FCB-41AD-A7D8-B6AE0C2DCE80}" type="pres">
      <dgm:prSet presAssocID="{85B024F6-FF42-451C-A1A4-DCF7A088FAC0}" presName="parentLeftMargin" presStyleLbl="node1" presStyleIdx="0" presStyleCnt="3"/>
      <dgm:spPr/>
      <dgm:t>
        <a:bodyPr/>
        <a:lstStyle/>
        <a:p>
          <a:endParaRPr lang="it-IT"/>
        </a:p>
      </dgm:t>
    </dgm:pt>
    <dgm:pt modelId="{32317DA3-B171-4493-AEEB-F7AC5D9A0BF8}" type="pres">
      <dgm:prSet presAssocID="{85B024F6-FF42-451C-A1A4-DCF7A088FAC0}" presName="parentText" presStyleLbl="node1" presStyleIdx="0" presStyleCnt="3" custScaleX="132980" custScaleY="261502">
        <dgm:presLayoutVars>
          <dgm:chMax val="0"/>
          <dgm:bulletEnabled val="1"/>
        </dgm:presLayoutVars>
      </dgm:prSet>
      <dgm:spPr/>
      <dgm:t>
        <a:bodyPr/>
        <a:lstStyle/>
        <a:p>
          <a:endParaRPr lang="it-IT"/>
        </a:p>
      </dgm:t>
    </dgm:pt>
    <dgm:pt modelId="{4249C088-4092-47AF-A7C8-D6B063C799A5}" type="pres">
      <dgm:prSet presAssocID="{85B024F6-FF42-451C-A1A4-DCF7A088FAC0}" presName="negativeSpace" presStyleCnt="0"/>
      <dgm:spPr/>
    </dgm:pt>
    <dgm:pt modelId="{BC07D8E0-CC8A-4563-9469-8938EC53B409}" type="pres">
      <dgm:prSet presAssocID="{85B024F6-FF42-451C-A1A4-DCF7A088FAC0}" presName="childText" presStyleLbl="conFgAcc1" presStyleIdx="0" presStyleCnt="3">
        <dgm:presLayoutVars>
          <dgm:bulletEnabled val="1"/>
        </dgm:presLayoutVars>
      </dgm:prSet>
      <dgm:spPr/>
    </dgm:pt>
    <dgm:pt modelId="{FCEE24DA-F937-4A9E-9051-6C2CDD862949}" type="pres">
      <dgm:prSet presAssocID="{B914C746-EB0F-4EE4-931B-3CFB74749A2D}" presName="spaceBetweenRectangles" presStyleCnt="0"/>
      <dgm:spPr/>
    </dgm:pt>
    <dgm:pt modelId="{120EB1F6-A17C-4698-B227-A9F410823E69}" type="pres">
      <dgm:prSet presAssocID="{EFE054DC-B750-497C-B181-C9ABB729B9E7}" presName="parentLin" presStyleCnt="0"/>
      <dgm:spPr/>
    </dgm:pt>
    <dgm:pt modelId="{DF823217-74D5-4AEE-8EFF-7038D6AF1FDD}" type="pres">
      <dgm:prSet presAssocID="{EFE054DC-B750-497C-B181-C9ABB729B9E7}" presName="parentLeftMargin" presStyleLbl="node1" presStyleIdx="0" presStyleCnt="3"/>
      <dgm:spPr/>
      <dgm:t>
        <a:bodyPr/>
        <a:lstStyle/>
        <a:p>
          <a:endParaRPr lang="it-IT"/>
        </a:p>
      </dgm:t>
    </dgm:pt>
    <dgm:pt modelId="{0DC238C2-CD0C-4FDF-BA6F-E40A79432A37}" type="pres">
      <dgm:prSet presAssocID="{EFE054DC-B750-497C-B181-C9ABB729B9E7}" presName="parentText" presStyleLbl="node1" presStyleIdx="1" presStyleCnt="3" custScaleX="138617" custScaleY="225653" custLinFactNeighborX="-45242" custLinFactNeighborY="-13964">
        <dgm:presLayoutVars>
          <dgm:chMax val="0"/>
          <dgm:bulletEnabled val="1"/>
        </dgm:presLayoutVars>
      </dgm:prSet>
      <dgm:spPr/>
      <dgm:t>
        <a:bodyPr/>
        <a:lstStyle/>
        <a:p>
          <a:endParaRPr lang="it-IT"/>
        </a:p>
      </dgm:t>
    </dgm:pt>
    <dgm:pt modelId="{EA745E71-BCFD-4715-9654-7FB0FDCD3374}" type="pres">
      <dgm:prSet presAssocID="{EFE054DC-B750-497C-B181-C9ABB729B9E7}" presName="negativeSpace" presStyleCnt="0"/>
      <dgm:spPr/>
    </dgm:pt>
    <dgm:pt modelId="{87370808-36A4-44BC-AE49-31AE3AC8AAD6}" type="pres">
      <dgm:prSet presAssocID="{EFE054DC-B750-497C-B181-C9ABB729B9E7}" presName="childText" presStyleLbl="conFgAcc1" presStyleIdx="1" presStyleCnt="3">
        <dgm:presLayoutVars>
          <dgm:bulletEnabled val="1"/>
        </dgm:presLayoutVars>
      </dgm:prSet>
      <dgm:spPr/>
    </dgm:pt>
    <dgm:pt modelId="{6B7051E2-4233-4F70-83E4-B61C4228A5AD}" type="pres">
      <dgm:prSet presAssocID="{C113C92C-2C5A-416B-AA44-30EDACAA43F3}" presName="spaceBetweenRectangles" presStyleCnt="0"/>
      <dgm:spPr/>
    </dgm:pt>
    <dgm:pt modelId="{51E9A8C4-1DB8-4431-BF8F-AFB899CD5166}" type="pres">
      <dgm:prSet presAssocID="{3985C00A-7DB2-4FD2-AF50-B822F3474DA4}" presName="parentLin" presStyleCnt="0"/>
      <dgm:spPr/>
    </dgm:pt>
    <dgm:pt modelId="{2E3036F4-F011-4524-8F2D-5E5D45449080}" type="pres">
      <dgm:prSet presAssocID="{3985C00A-7DB2-4FD2-AF50-B822F3474DA4}" presName="parentLeftMargin" presStyleLbl="node1" presStyleIdx="1" presStyleCnt="3"/>
      <dgm:spPr/>
      <dgm:t>
        <a:bodyPr/>
        <a:lstStyle/>
        <a:p>
          <a:endParaRPr lang="it-IT"/>
        </a:p>
      </dgm:t>
    </dgm:pt>
    <dgm:pt modelId="{E980E654-EF23-48C7-9D1A-C0ECE554A283}" type="pres">
      <dgm:prSet presAssocID="{3985C00A-7DB2-4FD2-AF50-B822F3474DA4}" presName="parentText" presStyleLbl="node1" presStyleIdx="2" presStyleCnt="3" custScaleX="142857" custScaleY="186354">
        <dgm:presLayoutVars>
          <dgm:chMax val="0"/>
          <dgm:bulletEnabled val="1"/>
        </dgm:presLayoutVars>
      </dgm:prSet>
      <dgm:spPr/>
      <dgm:t>
        <a:bodyPr/>
        <a:lstStyle/>
        <a:p>
          <a:endParaRPr lang="it-IT"/>
        </a:p>
      </dgm:t>
    </dgm:pt>
    <dgm:pt modelId="{CC1037A8-3D11-42FE-9B66-6B17803CB433}" type="pres">
      <dgm:prSet presAssocID="{3985C00A-7DB2-4FD2-AF50-B822F3474DA4}" presName="negativeSpace" presStyleCnt="0"/>
      <dgm:spPr/>
    </dgm:pt>
    <dgm:pt modelId="{6966CAA6-8DBD-480D-AFD0-43C5BAFC7757}" type="pres">
      <dgm:prSet presAssocID="{3985C00A-7DB2-4FD2-AF50-B822F3474DA4}" presName="childText" presStyleLbl="conFgAcc1" presStyleIdx="2" presStyleCnt="3">
        <dgm:presLayoutVars>
          <dgm:bulletEnabled val="1"/>
        </dgm:presLayoutVars>
      </dgm:prSet>
      <dgm:spPr/>
    </dgm:pt>
  </dgm:ptLst>
  <dgm:cxnLst>
    <dgm:cxn modelId="{DAE7B6AF-F714-4D24-806B-EEC89CA5A8D9}" type="presOf" srcId="{3A674D58-B90E-48D7-A718-D3679AEF2119}" destId="{D2729CC5-F40A-4FA0-88B6-E508BDB43BBB}" srcOrd="0" destOrd="0" presId="urn:microsoft.com/office/officeart/2005/8/layout/list1"/>
    <dgm:cxn modelId="{EA64B7DD-37B9-4B2C-BEED-C322E362D1A7}" type="presOf" srcId="{85B024F6-FF42-451C-A1A4-DCF7A088FAC0}" destId="{32317DA3-B171-4493-AEEB-F7AC5D9A0BF8}" srcOrd="1" destOrd="0" presId="urn:microsoft.com/office/officeart/2005/8/layout/list1"/>
    <dgm:cxn modelId="{EC4D91D3-5B77-4164-839E-ECDF5C414163}" type="presOf" srcId="{85B024F6-FF42-451C-A1A4-DCF7A088FAC0}" destId="{38FDB54C-2FCB-41AD-A7D8-B6AE0C2DCE80}" srcOrd="0" destOrd="0" presId="urn:microsoft.com/office/officeart/2005/8/layout/list1"/>
    <dgm:cxn modelId="{4A8CA362-665B-467E-8C80-243D243AB8EE}" type="presOf" srcId="{EFE054DC-B750-497C-B181-C9ABB729B9E7}" destId="{0DC238C2-CD0C-4FDF-BA6F-E40A79432A37}" srcOrd="1" destOrd="0" presId="urn:microsoft.com/office/officeart/2005/8/layout/list1"/>
    <dgm:cxn modelId="{FEA5A1EA-69C3-47B4-A5D8-AFAD5F16A746}" srcId="{3A674D58-B90E-48D7-A718-D3679AEF2119}" destId="{3985C00A-7DB2-4FD2-AF50-B822F3474DA4}" srcOrd="2" destOrd="0" parTransId="{2A38149D-7AF7-4770-AE70-8AD28EA41754}" sibTransId="{5C31D451-0E6C-4496-A60C-8B952C1CC272}"/>
    <dgm:cxn modelId="{91878D0F-5983-434D-A2B7-EFC447F1827D}" type="presOf" srcId="{3985C00A-7DB2-4FD2-AF50-B822F3474DA4}" destId="{E980E654-EF23-48C7-9D1A-C0ECE554A283}" srcOrd="1" destOrd="0" presId="urn:microsoft.com/office/officeart/2005/8/layout/list1"/>
    <dgm:cxn modelId="{E3F1B224-9DF6-47A8-89B6-40A25F79A73B}" type="presOf" srcId="{3985C00A-7DB2-4FD2-AF50-B822F3474DA4}" destId="{2E3036F4-F011-4524-8F2D-5E5D45449080}" srcOrd="0" destOrd="0" presId="urn:microsoft.com/office/officeart/2005/8/layout/list1"/>
    <dgm:cxn modelId="{BFC46473-4C10-4B31-9C1C-BA2CA6A4B9EE}" type="presOf" srcId="{EFE054DC-B750-497C-B181-C9ABB729B9E7}" destId="{DF823217-74D5-4AEE-8EFF-7038D6AF1FDD}" srcOrd="0" destOrd="0" presId="urn:microsoft.com/office/officeart/2005/8/layout/list1"/>
    <dgm:cxn modelId="{1093C793-3073-4BD9-92AC-90F2D942C09A}" srcId="{3A674D58-B90E-48D7-A718-D3679AEF2119}" destId="{EFE054DC-B750-497C-B181-C9ABB729B9E7}" srcOrd="1" destOrd="0" parTransId="{1AEF5EFA-BA4F-4E15-AB9B-45F2C056A192}" sibTransId="{C113C92C-2C5A-416B-AA44-30EDACAA43F3}"/>
    <dgm:cxn modelId="{E035D4BA-BA8D-48D0-A07E-4C649402675B}" srcId="{3A674D58-B90E-48D7-A718-D3679AEF2119}" destId="{85B024F6-FF42-451C-A1A4-DCF7A088FAC0}" srcOrd="0" destOrd="0" parTransId="{04357A33-51F4-4BA1-B685-6AD6413F3584}" sibTransId="{B914C746-EB0F-4EE4-931B-3CFB74749A2D}"/>
    <dgm:cxn modelId="{56012ECB-65EC-48D6-8AE8-B725CDCAAE1B}" type="presParOf" srcId="{D2729CC5-F40A-4FA0-88B6-E508BDB43BBB}" destId="{9FE58DCA-0041-477C-8052-54002411A8F8}" srcOrd="0" destOrd="0" presId="urn:microsoft.com/office/officeart/2005/8/layout/list1"/>
    <dgm:cxn modelId="{3BD3261B-8900-4BF4-B3DA-9C6CB300DADE}" type="presParOf" srcId="{9FE58DCA-0041-477C-8052-54002411A8F8}" destId="{38FDB54C-2FCB-41AD-A7D8-B6AE0C2DCE80}" srcOrd="0" destOrd="0" presId="urn:microsoft.com/office/officeart/2005/8/layout/list1"/>
    <dgm:cxn modelId="{56ADD0B4-B14D-4495-AD5E-A463BC40E80B}" type="presParOf" srcId="{9FE58DCA-0041-477C-8052-54002411A8F8}" destId="{32317DA3-B171-4493-AEEB-F7AC5D9A0BF8}" srcOrd="1" destOrd="0" presId="urn:microsoft.com/office/officeart/2005/8/layout/list1"/>
    <dgm:cxn modelId="{F2F71190-CA4E-4194-A6D4-157B43CB477A}" type="presParOf" srcId="{D2729CC5-F40A-4FA0-88B6-E508BDB43BBB}" destId="{4249C088-4092-47AF-A7C8-D6B063C799A5}" srcOrd="1" destOrd="0" presId="urn:microsoft.com/office/officeart/2005/8/layout/list1"/>
    <dgm:cxn modelId="{0A0FDB16-C4A9-4421-A679-4B84A3A216F0}" type="presParOf" srcId="{D2729CC5-F40A-4FA0-88B6-E508BDB43BBB}" destId="{BC07D8E0-CC8A-4563-9469-8938EC53B409}" srcOrd="2" destOrd="0" presId="urn:microsoft.com/office/officeart/2005/8/layout/list1"/>
    <dgm:cxn modelId="{11D68B67-857E-4322-ACE2-EFB884F4E14F}" type="presParOf" srcId="{D2729CC5-F40A-4FA0-88B6-E508BDB43BBB}" destId="{FCEE24DA-F937-4A9E-9051-6C2CDD862949}" srcOrd="3" destOrd="0" presId="urn:microsoft.com/office/officeart/2005/8/layout/list1"/>
    <dgm:cxn modelId="{D64AE130-97BB-41AC-8EB7-743E61ADD683}" type="presParOf" srcId="{D2729CC5-F40A-4FA0-88B6-E508BDB43BBB}" destId="{120EB1F6-A17C-4698-B227-A9F410823E69}" srcOrd="4" destOrd="0" presId="urn:microsoft.com/office/officeart/2005/8/layout/list1"/>
    <dgm:cxn modelId="{C095F677-42E8-40FA-88FB-7B0B9EB182F9}" type="presParOf" srcId="{120EB1F6-A17C-4698-B227-A9F410823E69}" destId="{DF823217-74D5-4AEE-8EFF-7038D6AF1FDD}" srcOrd="0" destOrd="0" presId="urn:microsoft.com/office/officeart/2005/8/layout/list1"/>
    <dgm:cxn modelId="{1EDB6821-CAC9-48EB-A3D4-9FECB702C799}" type="presParOf" srcId="{120EB1F6-A17C-4698-B227-A9F410823E69}" destId="{0DC238C2-CD0C-4FDF-BA6F-E40A79432A37}" srcOrd="1" destOrd="0" presId="urn:microsoft.com/office/officeart/2005/8/layout/list1"/>
    <dgm:cxn modelId="{C2FECA13-9267-4E9A-A115-0187AA1C5C97}" type="presParOf" srcId="{D2729CC5-F40A-4FA0-88B6-E508BDB43BBB}" destId="{EA745E71-BCFD-4715-9654-7FB0FDCD3374}" srcOrd="5" destOrd="0" presId="urn:microsoft.com/office/officeart/2005/8/layout/list1"/>
    <dgm:cxn modelId="{DF092028-C1A4-470B-B84A-CB2E79E45114}" type="presParOf" srcId="{D2729CC5-F40A-4FA0-88B6-E508BDB43BBB}" destId="{87370808-36A4-44BC-AE49-31AE3AC8AAD6}" srcOrd="6" destOrd="0" presId="urn:microsoft.com/office/officeart/2005/8/layout/list1"/>
    <dgm:cxn modelId="{DF805350-19E2-4FC9-9DE8-D41FFE9D336F}" type="presParOf" srcId="{D2729CC5-F40A-4FA0-88B6-E508BDB43BBB}" destId="{6B7051E2-4233-4F70-83E4-B61C4228A5AD}" srcOrd="7" destOrd="0" presId="urn:microsoft.com/office/officeart/2005/8/layout/list1"/>
    <dgm:cxn modelId="{A63E867A-7FE6-4A14-A096-8A6F8EBED601}" type="presParOf" srcId="{D2729CC5-F40A-4FA0-88B6-E508BDB43BBB}" destId="{51E9A8C4-1DB8-4431-BF8F-AFB899CD5166}" srcOrd="8" destOrd="0" presId="urn:microsoft.com/office/officeart/2005/8/layout/list1"/>
    <dgm:cxn modelId="{37ECFF3C-80B5-47FD-ABB1-7C530CA1ED8C}" type="presParOf" srcId="{51E9A8C4-1DB8-4431-BF8F-AFB899CD5166}" destId="{2E3036F4-F011-4524-8F2D-5E5D45449080}" srcOrd="0" destOrd="0" presId="urn:microsoft.com/office/officeart/2005/8/layout/list1"/>
    <dgm:cxn modelId="{7B164764-B8FA-419F-BC52-BC6942AE5BC1}" type="presParOf" srcId="{51E9A8C4-1DB8-4431-BF8F-AFB899CD5166}" destId="{E980E654-EF23-48C7-9D1A-C0ECE554A283}" srcOrd="1" destOrd="0" presId="urn:microsoft.com/office/officeart/2005/8/layout/list1"/>
    <dgm:cxn modelId="{57D927F2-2972-4D8E-8C04-248698215A17}" type="presParOf" srcId="{D2729CC5-F40A-4FA0-88B6-E508BDB43BBB}" destId="{CC1037A8-3D11-42FE-9B66-6B17803CB433}" srcOrd="9" destOrd="0" presId="urn:microsoft.com/office/officeart/2005/8/layout/list1"/>
    <dgm:cxn modelId="{EF3BDF2D-8F71-4721-AFDC-E858B16E33C9}" type="presParOf" srcId="{D2729CC5-F40A-4FA0-88B6-E508BDB43BBB}" destId="{6966CAA6-8DBD-480D-AFD0-43C5BAFC7757}" srcOrd="10"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74F62992-E719-4578-86BB-D9D75733D012}" type="doc">
      <dgm:prSet loTypeId="urn:microsoft.com/office/officeart/2005/8/layout/hProcess3" loCatId="process" qsTypeId="urn:microsoft.com/office/officeart/2005/8/quickstyle/simple1" qsCatId="simple" csTypeId="urn:microsoft.com/office/officeart/2005/8/colors/accent1_2" csCatId="accent1" phldr="1"/>
      <dgm:spPr/>
    </dgm:pt>
    <dgm:pt modelId="{4AC3FF2C-8A05-4EB2-9056-B9DEB11E1B92}">
      <dgm:prSet phldrT="[Testo]"/>
      <dgm:spPr/>
      <dgm:t>
        <a:bodyPr/>
        <a:lstStyle/>
        <a:p>
          <a:r>
            <a:rPr lang="it-IT" dirty="0" smtClean="0"/>
            <a:t>Stabilire una strategia                ( prezzo, prodotto)</a:t>
          </a:r>
          <a:endParaRPr lang="it-IT" dirty="0"/>
        </a:p>
      </dgm:t>
    </dgm:pt>
    <dgm:pt modelId="{968CDB25-5008-4B57-B37B-E9519C2D2316}" type="parTrans" cxnId="{1A59CB72-F916-4375-8B2C-58EE47FDE371}">
      <dgm:prSet/>
      <dgm:spPr/>
      <dgm:t>
        <a:bodyPr/>
        <a:lstStyle/>
        <a:p>
          <a:endParaRPr lang="it-IT"/>
        </a:p>
      </dgm:t>
    </dgm:pt>
    <dgm:pt modelId="{877D7D62-36EA-4591-87AF-CBC5A001AE83}" type="sibTrans" cxnId="{1A59CB72-F916-4375-8B2C-58EE47FDE371}">
      <dgm:prSet/>
      <dgm:spPr/>
      <dgm:t>
        <a:bodyPr/>
        <a:lstStyle/>
        <a:p>
          <a:endParaRPr lang="it-IT"/>
        </a:p>
      </dgm:t>
    </dgm:pt>
    <dgm:pt modelId="{9780BDEE-B689-47EF-B389-3B494940788E}">
      <dgm:prSet phldrT="[Testo]"/>
      <dgm:spPr/>
      <dgm:t>
        <a:bodyPr/>
        <a:lstStyle/>
        <a:p>
          <a:r>
            <a:rPr lang="it-IT" dirty="0" smtClean="0"/>
            <a:t>Individuare il mercato obiettivo </a:t>
          </a:r>
          <a:endParaRPr lang="it-IT" dirty="0"/>
        </a:p>
      </dgm:t>
    </dgm:pt>
    <dgm:pt modelId="{4FA8DEAF-8C3D-43CD-ACA8-9A0E4FC9376A}" type="parTrans" cxnId="{90A23246-1FBF-41D3-A2A6-B0CBF0BE3FEF}">
      <dgm:prSet/>
      <dgm:spPr/>
      <dgm:t>
        <a:bodyPr/>
        <a:lstStyle/>
        <a:p>
          <a:endParaRPr lang="it-IT"/>
        </a:p>
      </dgm:t>
    </dgm:pt>
    <dgm:pt modelId="{E89CC55A-CE40-4DED-85B6-F466167B3069}" type="sibTrans" cxnId="{90A23246-1FBF-41D3-A2A6-B0CBF0BE3FEF}">
      <dgm:prSet/>
      <dgm:spPr/>
      <dgm:t>
        <a:bodyPr/>
        <a:lstStyle/>
        <a:p>
          <a:endParaRPr lang="it-IT"/>
        </a:p>
      </dgm:t>
    </dgm:pt>
    <dgm:pt modelId="{439EBADC-3D12-4C55-A9DE-8459D428ADD9}">
      <dgm:prSet phldrT="[Testo]"/>
      <dgm:spPr/>
      <dgm:t>
        <a:bodyPr/>
        <a:lstStyle/>
        <a:p>
          <a:r>
            <a:rPr lang="it-IT" dirty="0" smtClean="0"/>
            <a:t>Adattare la propria organizzazione </a:t>
          </a:r>
          <a:endParaRPr lang="it-IT" dirty="0"/>
        </a:p>
      </dgm:t>
    </dgm:pt>
    <dgm:pt modelId="{7D60BF13-7998-4D32-B3B6-9F88FC879C5D}" type="parTrans" cxnId="{F6214D39-3B17-4DB1-85B7-3566F290F99F}">
      <dgm:prSet/>
      <dgm:spPr/>
      <dgm:t>
        <a:bodyPr/>
        <a:lstStyle/>
        <a:p>
          <a:endParaRPr lang="it-IT"/>
        </a:p>
      </dgm:t>
    </dgm:pt>
    <dgm:pt modelId="{EEB6A00E-D325-4C37-8A77-3FFA326A4F77}" type="sibTrans" cxnId="{F6214D39-3B17-4DB1-85B7-3566F290F99F}">
      <dgm:prSet/>
      <dgm:spPr/>
      <dgm:t>
        <a:bodyPr/>
        <a:lstStyle/>
        <a:p>
          <a:endParaRPr lang="it-IT"/>
        </a:p>
      </dgm:t>
    </dgm:pt>
    <dgm:pt modelId="{B5F9455B-C9C6-4C94-9FF3-75990235DE33}" type="pres">
      <dgm:prSet presAssocID="{74F62992-E719-4578-86BB-D9D75733D012}" presName="Name0" presStyleCnt="0">
        <dgm:presLayoutVars>
          <dgm:dir/>
          <dgm:animLvl val="lvl"/>
          <dgm:resizeHandles val="exact"/>
        </dgm:presLayoutVars>
      </dgm:prSet>
      <dgm:spPr/>
    </dgm:pt>
    <dgm:pt modelId="{220375F0-A698-44C2-8FED-DE4ED0C3EDDB}" type="pres">
      <dgm:prSet presAssocID="{74F62992-E719-4578-86BB-D9D75733D012}" presName="dummy" presStyleCnt="0"/>
      <dgm:spPr/>
    </dgm:pt>
    <dgm:pt modelId="{F153F2A8-F156-4612-AE61-D7986409B1A5}" type="pres">
      <dgm:prSet presAssocID="{74F62992-E719-4578-86BB-D9D75733D012}" presName="linH" presStyleCnt="0"/>
      <dgm:spPr/>
    </dgm:pt>
    <dgm:pt modelId="{606FDD4C-7781-41BE-90FD-D1F7AA3AFAC0}" type="pres">
      <dgm:prSet presAssocID="{74F62992-E719-4578-86BB-D9D75733D012}" presName="padding1" presStyleCnt="0"/>
      <dgm:spPr/>
    </dgm:pt>
    <dgm:pt modelId="{F53780BF-532D-49DD-9490-42C109E5718B}" type="pres">
      <dgm:prSet presAssocID="{4AC3FF2C-8A05-4EB2-9056-B9DEB11E1B92}" presName="linV" presStyleCnt="0"/>
      <dgm:spPr/>
    </dgm:pt>
    <dgm:pt modelId="{DAD03DB6-F9EF-46B8-BD45-59BCE56BCE1F}" type="pres">
      <dgm:prSet presAssocID="{4AC3FF2C-8A05-4EB2-9056-B9DEB11E1B92}" presName="spVertical1" presStyleCnt="0"/>
      <dgm:spPr/>
    </dgm:pt>
    <dgm:pt modelId="{528B4F20-A005-48C5-88F6-70D2825A2895}" type="pres">
      <dgm:prSet presAssocID="{4AC3FF2C-8A05-4EB2-9056-B9DEB11E1B92}" presName="parTx" presStyleLbl="revTx" presStyleIdx="0" presStyleCnt="3">
        <dgm:presLayoutVars>
          <dgm:chMax val="0"/>
          <dgm:chPref val="0"/>
          <dgm:bulletEnabled val="1"/>
        </dgm:presLayoutVars>
      </dgm:prSet>
      <dgm:spPr/>
      <dgm:t>
        <a:bodyPr/>
        <a:lstStyle/>
        <a:p>
          <a:endParaRPr lang="it-IT"/>
        </a:p>
      </dgm:t>
    </dgm:pt>
    <dgm:pt modelId="{7F733050-85AA-40BA-AD5B-597DB6498E43}" type="pres">
      <dgm:prSet presAssocID="{4AC3FF2C-8A05-4EB2-9056-B9DEB11E1B92}" presName="spVertical2" presStyleCnt="0"/>
      <dgm:spPr/>
    </dgm:pt>
    <dgm:pt modelId="{6602B79B-C0E0-4D45-A29A-45B2F230B956}" type="pres">
      <dgm:prSet presAssocID="{4AC3FF2C-8A05-4EB2-9056-B9DEB11E1B92}" presName="spVertical3" presStyleCnt="0"/>
      <dgm:spPr/>
    </dgm:pt>
    <dgm:pt modelId="{575DAF02-2A83-4CC1-81CB-ADD849A64350}" type="pres">
      <dgm:prSet presAssocID="{877D7D62-36EA-4591-87AF-CBC5A001AE83}" presName="space" presStyleCnt="0"/>
      <dgm:spPr/>
    </dgm:pt>
    <dgm:pt modelId="{F08833AF-02A0-4F3C-A63D-DF5066F08240}" type="pres">
      <dgm:prSet presAssocID="{9780BDEE-B689-47EF-B389-3B494940788E}" presName="linV" presStyleCnt="0"/>
      <dgm:spPr/>
    </dgm:pt>
    <dgm:pt modelId="{87F30786-608F-482F-8648-2F06FC79506E}" type="pres">
      <dgm:prSet presAssocID="{9780BDEE-B689-47EF-B389-3B494940788E}" presName="spVertical1" presStyleCnt="0"/>
      <dgm:spPr/>
    </dgm:pt>
    <dgm:pt modelId="{81700582-0DAA-400A-BD3D-A98CC267E614}" type="pres">
      <dgm:prSet presAssocID="{9780BDEE-B689-47EF-B389-3B494940788E}" presName="parTx" presStyleLbl="revTx" presStyleIdx="1" presStyleCnt="3">
        <dgm:presLayoutVars>
          <dgm:chMax val="0"/>
          <dgm:chPref val="0"/>
          <dgm:bulletEnabled val="1"/>
        </dgm:presLayoutVars>
      </dgm:prSet>
      <dgm:spPr/>
      <dgm:t>
        <a:bodyPr/>
        <a:lstStyle/>
        <a:p>
          <a:endParaRPr lang="it-IT"/>
        </a:p>
      </dgm:t>
    </dgm:pt>
    <dgm:pt modelId="{DDBE674A-5B09-4BC2-AD44-F17BF7229B84}" type="pres">
      <dgm:prSet presAssocID="{9780BDEE-B689-47EF-B389-3B494940788E}" presName="spVertical2" presStyleCnt="0"/>
      <dgm:spPr/>
    </dgm:pt>
    <dgm:pt modelId="{D378C169-C76D-40AD-A586-7C701CC94AA4}" type="pres">
      <dgm:prSet presAssocID="{9780BDEE-B689-47EF-B389-3B494940788E}" presName="spVertical3" presStyleCnt="0"/>
      <dgm:spPr/>
    </dgm:pt>
    <dgm:pt modelId="{DFFDA2D0-5084-4B2B-900D-A6226005BF8A}" type="pres">
      <dgm:prSet presAssocID="{E89CC55A-CE40-4DED-85B6-F466167B3069}" presName="space" presStyleCnt="0"/>
      <dgm:spPr/>
    </dgm:pt>
    <dgm:pt modelId="{54634F03-C6BB-4BEC-B2A5-B72DB0D8FB1F}" type="pres">
      <dgm:prSet presAssocID="{439EBADC-3D12-4C55-A9DE-8459D428ADD9}" presName="linV" presStyleCnt="0"/>
      <dgm:spPr/>
    </dgm:pt>
    <dgm:pt modelId="{84B8B670-7248-4DDD-ABD6-1CE384257FEE}" type="pres">
      <dgm:prSet presAssocID="{439EBADC-3D12-4C55-A9DE-8459D428ADD9}" presName="spVertical1" presStyleCnt="0"/>
      <dgm:spPr/>
    </dgm:pt>
    <dgm:pt modelId="{B4C12A50-90A5-491C-9F75-1E694B2872C2}" type="pres">
      <dgm:prSet presAssocID="{439EBADC-3D12-4C55-A9DE-8459D428ADD9}" presName="parTx" presStyleLbl="revTx" presStyleIdx="2" presStyleCnt="3">
        <dgm:presLayoutVars>
          <dgm:chMax val="0"/>
          <dgm:chPref val="0"/>
          <dgm:bulletEnabled val="1"/>
        </dgm:presLayoutVars>
      </dgm:prSet>
      <dgm:spPr/>
      <dgm:t>
        <a:bodyPr/>
        <a:lstStyle/>
        <a:p>
          <a:endParaRPr lang="it-IT"/>
        </a:p>
      </dgm:t>
    </dgm:pt>
    <dgm:pt modelId="{5DEB7AD5-4285-43BB-87E4-84E8FEB76092}" type="pres">
      <dgm:prSet presAssocID="{439EBADC-3D12-4C55-A9DE-8459D428ADD9}" presName="spVertical2" presStyleCnt="0"/>
      <dgm:spPr/>
    </dgm:pt>
    <dgm:pt modelId="{284B2BBC-A06C-4DC2-8CBA-19D432B4080C}" type="pres">
      <dgm:prSet presAssocID="{439EBADC-3D12-4C55-A9DE-8459D428ADD9}" presName="spVertical3" presStyleCnt="0"/>
      <dgm:spPr/>
    </dgm:pt>
    <dgm:pt modelId="{5CAD8B8E-0B4D-4C30-8F77-DAAA952DDF98}" type="pres">
      <dgm:prSet presAssocID="{74F62992-E719-4578-86BB-D9D75733D012}" presName="padding2" presStyleCnt="0"/>
      <dgm:spPr/>
    </dgm:pt>
    <dgm:pt modelId="{5BDF2063-CE09-4B9A-A495-4558C9431FC2}" type="pres">
      <dgm:prSet presAssocID="{74F62992-E719-4578-86BB-D9D75733D012}" presName="negArrow" presStyleCnt="0"/>
      <dgm:spPr/>
    </dgm:pt>
    <dgm:pt modelId="{DEC33AFC-F57F-4CF4-897B-5621690E4C9E}" type="pres">
      <dgm:prSet presAssocID="{74F62992-E719-4578-86BB-D9D75733D012}" presName="backgroundArrow" presStyleLbl="node1" presStyleIdx="0" presStyleCnt="1"/>
      <dgm:spPr/>
    </dgm:pt>
  </dgm:ptLst>
  <dgm:cxnLst>
    <dgm:cxn modelId="{24F4DF13-B3DD-4B92-BABD-04CA1BB5CC60}" type="presOf" srcId="{4AC3FF2C-8A05-4EB2-9056-B9DEB11E1B92}" destId="{528B4F20-A005-48C5-88F6-70D2825A2895}" srcOrd="0" destOrd="0" presId="urn:microsoft.com/office/officeart/2005/8/layout/hProcess3"/>
    <dgm:cxn modelId="{90A23246-1FBF-41D3-A2A6-B0CBF0BE3FEF}" srcId="{74F62992-E719-4578-86BB-D9D75733D012}" destId="{9780BDEE-B689-47EF-B389-3B494940788E}" srcOrd="1" destOrd="0" parTransId="{4FA8DEAF-8C3D-43CD-ACA8-9A0E4FC9376A}" sibTransId="{E89CC55A-CE40-4DED-85B6-F466167B3069}"/>
    <dgm:cxn modelId="{A954BFF1-C529-45EB-BDF9-043A2E22CD51}" type="presOf" srcId="{439EBADC-3D12-4C55-A9DE-8459D428ADD9}" destId="{B4C12A50-90A5-491C-9F75-1E694B2872C2}" srcOrd="0" destOrd="0" presId="urn:microsoft.com/office/officeart/2005/8/layout/hProcess3"/>
    <dgm:cxn modelId="{586075B1-BECF-44CC-A502-203A011A42DA}" type="presOf" srcId="{9780BDEE-B689-47EF-B389-3B494940788E}" destId="{81700582-0DAA-400A-BD3D-A98CC267E614}" srcOrd="0" destOrd="0" presId="urn:microsoft.com/office/officeart/2005/8/layout/hProcess3"/>
    <dgm:cxn modelId="{7C2AB259-28C4-4DE5-B3C0-9FB4224DCC89}" type="presOf" srcId="{74F62992-E719-4578-86BB-D9D75733D012}" destId="{B5F9455B-C9C6-4C94-9FF3-75990235DE33}" srcOrd="0" destOrd="0" presId="urn:microsoft.com/office/officeart/2005/8/layout/hProcess3"/>
    <dgm:cxn modelId="{1A59CB72-F916-4375-8B2C-58EE47FDE371}" srcId="{74F62992-E719-4578-86BB-D9D75733D012}" destId="{4AC3FF2C-8A05-4EB2-9056-B9DEB11E1B92}" srcOrd="0" destOrd="0" parTransId="{968CDB25-5008-4B57-B37B-E9519C2D2316}" sibTransId="{877D7D62-36EA-4591-87AF-CBC5A001AE83}"/>
    <dgm:cxn modelId="{F6214D39-3B17-4DB1-85B7-3566F290F99F}" srcId="{74F62992-E719-4578-86BB-D9D75733D012}" destId="{439EBADC-3D12-4C55-A9DE-8459D428ADD9}" srcOrd="2" destOrd="0" parTransId="{7D60BF13-7998-4D32-B3B6-9F88FC879C5D}" sibTransId="{EEB6A00E-D325-4C37-8A77-3FFA326A4F77}"/>
    <dgm:cxn modelId="{3B9A048C-B25E-49C3-A748-BA8D361FF28F}" type="presParOf" srcId="{B5F9455B-C9C6-4C94-9FF3-75990235DE33}" destId="{220375F0-A698-44C2-8FED-DE4ED0C3EDDB}" srcOrd="0" destOrd="0" presId="urn:microsoft.com/office/officeart/2005/8/layout/hProcess3"/>
    <dgm:cxn modelId="{BA6F05D4-F59E-49A0-A891-8EC75ABB75FE}" type="presParOf" srcId="{B5F9455B-C9C6-4C94-9FF3-75990235DE33}" destId="{F153F2A8-F156-4612-AE61-D7986409B1A5}" srcOrd="1" destOrd="0" presId="urn:microsoft.com/office/officeart/2005/8/layout/hProcess3"/>
    <dgm:cxn modelId="{BEC390DE-B4E8-436F-B212-1F986D64C6D5}" type="presParOf" srcId="{F153F2A8-F156-4612-AE61-D7986409B1A5}" destId="{606FDD4C-7781-41BE-90FD-D1F7AA3AFAC0}" srcOrd="0" destOrd="0" presId="urn:microsoft.com/office/officeart/2005/8/layout/hProcess3"/>
    <dgm:cxn modelId="{36A46086-F89C-4134-B64E-319A46432B3A}" type="presParOf" srcId="{F153F2A8-F156-4612-AE61-D7986409B1A5}" destId="{F53780BF-532D-49DD-9490-42C109E5718B}" srcOrd="1" destOrd="0" presId="urn:microsoft.com/office/officeart/2005/8/layout/hProcess3"/>
    <dgm:cxn modelId="{16C6448B-789E-40A2-AA14-EB174AFE26C6}" type="presParOf" srcId="{F53780BF-532D-49DD-9490-42C109E5718B}" destId="{DAD03DB6-F9EF-46B8-BD45-59BCE56BCE1F}" srcOrd="0" destOrd="0" presId="urn:microsoft.com/office/officeart/2005/8/layout/hProcess3"/>
    <dgm:cxn modelId="{F94B2648-CF06-4AFA-9EDA-751432FFA34F}" type="presParOf" srcId="{F53780BF-532D-49DD-9490-42C109E5718B}" destId="{528B4F20-A005-48C5-88F6-70D2825A2895}" srcOrd="1" destOrd="0" presId="urn:microsoft.com/office/officeart/2005/8/layout/hProcess3"/>
    <dgm:cxn modelId="{6D7B6283-5E12-4853-8E09-923BEF880B45}" type="presParOf" srcId="{F53780BF-532D-49DD-9490-42C109E5718B}" destId="{7F733050-85AA-40BA-AD5B-597DB6498E43}" srcOrd="2" destOrd="0" presId="urn:microsoft.com/office/officeart/2005/8/layout/hProcess3"/>
    <dgm:cxn modelId="{B54BB5BB-AA78-45B1-A255-BC2DB1AFD0E3}" type="presParOf" srcId="{F53780BF-532D-49DD-9490-42C109E5718B}" destId="{6602B79B-C0E0-4D45-A29A-45B2F230B956}" srcOrd="3" destOrd="0" presId="urn:microsoft.com/office/officeart/2005/8/layout/hProcess3"/>
    <dgm:cxn modelId="{72EB8183-7354-45B2-816A-594C77932D57}" type="presParOf" srcId="{F153F2A8-F156-4612-AE61-D7986409B1A5}" destId="{575DAF02-2A83-4CC1-81CB-ADD849A64350}" srcOrd="2" destOrd="0" presId="urn:microsoft.com/office/officeart/2005/8/layout/hProcess3"/>
    <dgm:cxn modelId="{D108C13C-1241-4FDB-92DB-1966B75CC6E5}" type="presParOf" srcId="{F153F2A8-F156-4612-AE61-D7986409B1A5}" destId="{F08833AF-02A0-4F3C-A63D-DF5066F08240}" srcOrd="3" destOrd="0" presId="urn:microsoft.com/office/officeart/2005/8/layout/hProcess3"/>
    <dgm:cxn modelId="{92880AFB-7E61-4F78-8199-683172D2331B}" type="presParOf" srcId="{F08833AF-02A0-4F3C-A63D-DF5066F08240}" destId="{87F30786-608F-482F-8648-2F06FC79506E}" srcOrd="0" destOrd="0" presId="urn:microsoft.com/office/officeart/2005/8/layout/hProcess3"/>
    <dgm:cxn modelId="{BF111589-7D2E-414D-AAE6-87F02F8179A7}" type="presParOf" srcId="{F08833AF-02A0-4F3C-A63D-DF5066F08240}" destId="{81700582-0DAA-400A-BD3D-A98CC267E614}" srcOrd="1" destOrd="0" presId="urn:microsoft.com/office/officeart/2005/8/layout/hProcess3"/>
    <dgm:cxn modelId="{50AF571B-2233-45C9-A122-A8B02788BA16}" type="presParOf" srcId="{F08833AF-02A0-4F3C-A63D-DF5066F08240}" destId="{DDBE674A-5B09-4BC2-AD44-F17BF7229B84}" srcOrd="2" destOrd="0" presId="urn:microsoft.com/office/officeart/2005/8/layout/hProcess3"/>
    <dgm:cxn modelId="{EEA183C2-3885-4494-8C72-FE9F75F22A44}" type="presParOf" srcId="{F08833AF-02A0-4F3C-A63D-DF5066F08240}" destId="{D378C169-C76D-40AD-A586-7C701CC94AA4}" srcOrd="3" destOrd="0" presId="urn:microsoft.com/office/officeart/2005/8/layout/hProcess3"/>
    <dgm:cxn modelId="{A2EDEE68-8706-4635-9978-816CB4D21FE4}" type="presParOf" srcId="{F153F2A8-F156-4612-AE61-D7986409B1A5}" destId="{DFFDA2D0-5084-4B2B-900D-A6226005BF8A}" srcOrd="4" destOrd="0" presId="urn:microsoft.com/office/officeart/2005/8/layout/hProcess3"/>
    <dgm:cxn modelId="{115C83F8-58BF-4A4D-942E-201F4CA2BF91}" type="presParOf" srcId="{F153F2A8-F156-4612-AE61-D7986409B1A5}" destId="{54634F03-C6BB-4BEC-B2A5-B72DB0D8FB1F}" srcOrd="5" destOrd="0" presId="urn:microsoft.com/office/officeart/2005/8/layout/hProcess3"/>
    <dgm:cxn modelId="{A5FB2449-FB0A-4801-8C45-431374500BAF}" type="presParOf" srcId="{54634F03-C6BB-4BEC-B2A5-B72DB0D8FB1F}" destId="{84B8B670-7248-4DDD-ABD6-1CE384257FEE}" srcOrd="0" destOrd="0" presId="urn:microsoft.com/office/officeart/2005/8/layout/hProcess3"/>
    <dgm:cxn modelId="{6829CEEF-41AC-41B9-8D39-4053C80B5CDC}" type="presParOf" srcId="{54634F03-C6BB-4BEC-B2A5-B72DB0D8FB1F}" destId="{B4C12A50-90A5-491C-9F75-1E694B2872C2}" srcOrd="1" destOrd="0" presId="urn:microsoft.com/office/officeart/2005/8/layout/hProcess3"/>
    <dgm:cxn modelId="{7FC0745A-58C2-4ACC-A000-001F64A8DB1E}" type="presParOf" srcId="{54634F03-C6BB-4BEC-B2A5-B72DB0D8FB1F}" destId="{5DEB7AD5-4285-43BB-87E4-84E8FEB76092}" srcOrd="2" destOrd="0" presId="urn:microsoft.com/office/officeart/2005/8/layout/hProcess3"/>
    <dgm:cxn modelId="{87D51563-AA34-4A11-AE6B-FF047F58927F}" type="presParOf" srcId="{54634F03-C6BB-4BEC-B2A5-B72DB0D8FB1F}" destId="{284B2BBC-A06C-4DC2-8CBA-19D432B4080C}" srcOrd="3" destOrd="0" presId="urn:microsoft.com/office/officeart/2005/8/layout/hProcess3"/>
    <dgm:cxn modelId="{5F845AD2-9F82-42CB-A0E0-D471EAA51D69}" type="presParOf" srcId="{F153F2A8-F156-4612-AE61-D7986409B1A5}" destId="{5CAD8B8E-0B4D-4C30-8F77-DAAA952DDF98}" srcOrd="6" destOrd="0" presId="urn:microsoft.com/office/officeart/2005/8/layout/hProcess3"/>
    <dgm:cxn modelId="{F3DBAC73-1E04-435B-A793-05AA9AD2D09A}" type="presParOf" srcId="{F153F2A8-F156-4612-AE61-D7986409B1A5}" destId="{5BDF2063-CE09-4B9A-A495-4558C9431FC2}" srcOrd="7" destOrd="0" presId="urn:microsoft.com/office/officeart/2005/8/layout/hProcess3"/>
    <dgm:cxn modelId="{6409AA54-8984-4AE3-ADDC-F31168DA3F55}" type="presParOf" srcId="{F153F2A8-F156-4612-AE61-D7986409B1A5}" destId="{DEC33AFC-F57F-4CF4-897B-5621690E4C9E}" srcOrd="8" destOrd="0" presId="urn:microsoft.com/office/officeart/2005/8/layout/hProcess3"/>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866B4B1-CDAF-442B-A02D-EA3A0BFA3762}" type="datetimeFigureOut">
              <a:rPr lang="it-IT" smtClean="0"/>
              <a:pPr/>
              <a:t>25/10/2014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88809B-77FA-42D3-8114-9435E3339D6E}"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66B4B1-CDAF-442B-A02D-EA3A0BFA3762}" type="datetimeFigureOut">
              <a:rPr lang="it-IT" smtClean="0"/>
              <a:pPr/>
              <a:t>25/10/2014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88809B-77FA-42D3-8114-9435E3339D6E}"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0" y="2643182"/>
            <a:ext cx="9144000" cy="42148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0" y="0"/>
            <a:ext cx="9144000" cy="264318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ottotitolo 2"/>
          <p:cNvSpPr>
            <a:spLocks noGrp="1"/>
          </p:cNvSpPr>
          <p:nvPr>
            <p:ph type="subTitle" idx="1"/>
          </p:nvPr>
        </p:nvSpPr>
        <p:spPr>
          <a:xfrm>
            <a:off x="1371600" y="3319474"/>
            <a:ext cx="6400800" cy="1323972"/>
          </a:xfrm>
        </p:spPr>
        <p:txBody>
          <a:bodyPr/>
          <a:lstStyle/>
          <a:p>
            <a:r>
              <a:rPr lang="it-IT" dirty="0" smtClean="0">
                <a:solidFill>
                  <a:srgbClr val="002060"/>
                </a:solidFill>
                <a:latin typeface="Times New Roman" pitchFamily="18" charset="0"/>
                <a:cs typeface="Times New Roman" pitchFamily="18" charset="0"/>
              </a:rPr>
              <a:t>INTERNAZIONALIZZARE</a:t>
            </a:r>
          </a:p>
          <a:p>
            <a:r>
              <a:rPr lang="it-IT" dirty="0" smtClean="0">
                <a:solidFill>
                  <a:srgbClr val="002060"/>
                </a:solidFill>
                <a:latin typeface="Times New Roman" pitchFamily="18" charset="0"/>
                <a:cs typeface="Times New Roman" pitchFamily="18" charset="0"/>
              </a:rPr>
              <a:t>NELL’ERA DIGITALE</a:t>
            </a:r>
            <a:endParaRPr lang="it-IT" dirty="0">
              <a:solidFill>
                <a:srgbClr val="002060"/>
              </a:solidFill>
              <a:latin typeface="Times New Roman" pitchFamily="18" charset="0"/>
              <a:cs typeface="Times New Roman" pitchFamily="18" charset="0"/>
            </a:endParaRPr>
          </a:p>
        </p:txBody>
      </p:sp>
      <p:pic>
        <p:nvPicPr>
          <p:cNvPr id="5" name="Immagine 4" descr="Studio stagnitto.00_png_srz"/>
          <p:cNvPicPr>
            <a:picLocks noChangeAspect="1"/>
          </p:cNvPicPr>
          <p:nvPr/>
        </p:nvPicPr>
        <p:blipFill>
          <a:blip r:embed="rId2"/>
          <a:stretch>
            <a:fillRect/>
          </a:stretch>
        </p:blipFill>
        <p:spPr>
          <a:xfrm>
            <a:off x="3786182" y="142852"/>
            <a:ext cx="1844308" cy="1080000"/>
          </a:xfrm>
          <a:prstGeom prst="rect">
            <a:avLst/>
          </a:prstGeom>
        </p:spPr>
      </p:pic>
      <p:sp>
        <p:nvSpPr>
          <p:cNvPr id="7" name="CasellaDiTesto 6"/>
          <p:cNvSpPr txBox="1"/>
          <p:nvPr/>
        </p:nvSpPr>
        <p:spPr>
          <a:xfrm>
            <a:off x="2928926" y="1142984"/>
            <a:ext cx="3089564" cy="461665"/>
          </a:xfrm>
          <a:prstGeom prst="rect">
            <a:avLst/>
          </a:prstGeom>
          <a:noFill/>
        </p:spPr>
        <p:txBody>
          <a:bodyPr wrap="none" rtlCol="0">
            <a:spAutoFit/>
          </a:bodyPr>
          <a:lstStyle/>
          <a:p>
            <a:pPr algn="ctr"/>
            <a:r>
              <a:rPr lang="it-IT" sz="2400" dirty="0" smtClean="0">
                <a:solidFill>
                  <a:schemeClr val="bg1"/>
                </a:solidFill>
                <a:latin typeface="Times New Roman" pitchFamily="18" charset="0"/>
                <a:cs typeface="Times New Roman" pitchFamily="18" charset="0"/>
              </a:rPr>
              <a:t>STUDIO STAGNITTO</a:t>
            </a:r>
            <a:endParaRPr lang="it-IT" sz="2400" dirty="0">
              <a:solidFill>
                <a:schemeClr val="bg1"/>
              </a:solidFill>
              <a:latin typeface="Times New Roman" pitchFamily="18" charset="0"/>
              <a:cs typeface="Times New Roman" pitchFamily="18" charset="0"/>
            </a:endParaRPr>
          </a:p>
        </p:txBody>
      </p:sp>
      <p:sp>
        <p:nvSpPr>
          <p:cNvPr id="8" name="CasellaDiTesto 7"/>
          <p:cNvSpPr txBox="1"/>
          <p:nvPr/>
        </p:nvSpPr>
        <p:spPr>
          <a:xfrm>
            <a:off x="2630126" y="1500174"/>
            <a:ext cx="3656386" cy="369332"/>
          </a:xfrm>
          <a:prstGeom prst="rect">
            <a:avLst/>
          </a:prstGeom>
          <a:noFill/>
        </p:spPr>
        <p:txBody>
          <a:bodyPr wrap="none" rtlCol="0">
            <a:spAutoFit/>
          </a:bodyPr>
          <a:lstStyle/>
          <a:p>
            <a:pPr algn="ctr"/>
            <a:r>
              <a:rPr lang="it-IT" dirty="0" smtClean="0">
                <a:solidFill>
                  <a:schemeClr val="bg1"/>
                </a:solidFill>
              </a:rPr>
              <a:t>COMMERCIALISTI &amp; REVISORI LEGALI</a:t>
            </a:r>
            <a:endParaRPr lang="it-IT" dirty="0">
              <a:solidFill>
                <a:schemeClr val="bg1"/>
              </a:solidFill>
            </a:endParaRPr>
          </a:p>
        </p:txBody>
      </p:sp>
      <p:sp>
        <p:nvSpPr>
          <p:cNvPr id="10" name="CasellaDiTesto 9"/>
          <p:cNvSpPr txBox="1"/>
          <p:nvPr/>
        </p:nvSpPr>
        <p:spPr>
          <a:xfrm>
            <a:off x="2643174" y="5068685"/>
            <a:ext cx="3496085" cy="646331"/>
          </a:xfrm>
          <a:prstGeom prst="rect">
            <a:avLst/>
          </a:prstGeom>
          <a:noFill/>
        </p:spPr>
        <p:txBody>
          <a:bodyPr wrap="none" rtlCol="0">
            <a:spAutoFit/>
          </a:bodyPr>
          <a:lstStyle/>
          <a:p>
            <a:pPr algn="ctr"/>
            <a:r>
              <a:rPr lang="it-IT" dirty="0" smtClean="0">
                <a:solidFill>
                  <a:srgbClr val="002060"/>
                </a:solidFill>
                <a:latin typeface="Franklin Gothic Heavy" pitchFamily="34" charset="0"/>
              </a:rPr>
              <a:t>Dr. Diego </a:t>
            </a:r>
            <a:r>
              <a:rPr lang="it-IT" dirty="0" err="1" smtClean="0">
                <a:solidFill>
                  <a:srgbClr val="002060"/>
                </a:solidFill>
                <a:latin typeface="Franklin Gothic Heavy" pitchFamily="34" charset="0"/>
              </a:rPr>
              <a:t>Stagnitto</a:t>
            </a:r>
            <a:endParaRPr lang="it-IT" dirty="0" smtClean="0">
              <a:solidFill>
                <a:srgbClr val="002060"/>
              </a:solidFill>
              <a:latin typeface="Franklin Gothic Heavy" pitchFamily="34" charset="0"/>
            </a:endParaRPr>
          </a:p>
          <a:p>
            <a:pPr algn="ctr"/>
            <a:r>
              <a:rPr lang="it-IT" dirty="0" smtClean="0">
                <a:solidFill>
                  <a:srgbClr val="002060"/>
                </a:solidFill>
                <a:latin typeface="Franklin Gothic Book" pitchFamily="34" charset="0"/>
              </a:rPr>
              <a:t>Commercialista &amp; Revisore Legale</a:t>
            </a:r>
            <a:endParaRPr lang="it-IT" dirty="0">
              <a:solidFill>
                <a:srgbClr val="002060"/>
              </a:solidFill>
              <a:latin typeface="Franklin Gothic Book" pitchFamily="34" charset="0"/>
            </a:endParaRPr>
          </a:p>
        </p:txBody>
      </p:sp>
      <p:sp>
        <p:nvSpPr>
          <p:cNvPr id="11" name="CasellaDiTesto 10"/>
          <p:cNvSpPr txBox="1"/>
          <p:nvPr/>
        </p:nvSpPr>
        <p:spPr>
          <a:xfrm>
            <a:off x="3214678" y="2202412"/>
            <a:ext cx="2320700" cy="369332"/>
          </a:xfrm>
          <a:prstGeom prst="rect">
            <a:avLst/>
          </a:prstGeom>
          <a:noFill/>
        </p:spPr>
        <p:txBody>
          <a:bodyPr wrap="none" rtlCol="0">
            <a:spAutoFit/>
          </a:bodyPr>
          <a:lstStyle/>
          <a:p>
            <a:pPr algn="ctr"/>
            <a:r>
              <a:rPr lang="it-IT" dirty="0" smtClean="0">
                <a:solidFill>
                  <a:schemeClr val="bg1"/>
                </a:solidFill>
              </a:rPr>
              <a:t>www.studiostagnitto.it</a:t>
            </a:r>
            <a:endParaRPr lang="it-IT"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Miti da sfatare</a:t>
            </a:r>
            <a:endParaRPr lang="it-IT" dirty="0"/>
          </a:p>
        </p:txBody>
      </p:sp>
      <p:sp>
        <p:nvSpPr>
          <p:cNvPr id="3" name="Segnaposto contenuto 2"/>
          <p:cNvSpPr>
            <a:spLocks noGrp="1"/>
          </p:cNvSpPr>
          <p:nvPr>
            <p:ph idx="1"/>
          </p:nvPr>
        </p:nvSpPr>
        <p:spPr/>
        <p:txBody>
          <a:bodyPr>
            <a:normAutofit lnSpcReduction="10000"/>
          </a:bodyPr>
          <a:lstStyle/>
          <a:p>
            <a:r>
              <a:rPr lang="it-IT" sz="2400" b="1" dirty="0" smtClean="0"/>
              <a:t>L'internazionalizzazione NON significa partecipare alle fiere </a:t>
            </a:r>
            <a:r>
              <a:rPr lang="it-IT" sz="2400" dirty="0" smtClean="0"/>
              <a:t>con interventi occasionali il cui fine è quello di creare  al massimo un fatturato aggiuntivo;</a:t>
            </a:r>
          </a:p>
          <a:p>
            <a:r>
              <a:rPr lang="it-IT" sz="2400" dirty="0" smtClean="0"/>
              <a:t>Non bisogna farsi solo le solite domande “ </a:t>
            </a:r>
            <a:r>
              <a:rPr lang="it-IT" sz="2400" b="1" dirty="0" smtClean="0"/>
              <a:t>Quanto vale il mercato qui”</a:t>
            </a:r>
          </a:p>
          <a:p>
            <a:r>
              <a:rPr lang="it-IT" sz="2400" dirty="0" smtClean="0"/>
              <a:t>Non bisogna solo chiedersi “</a:t>
            </a:r>
            <a:r>
              <a:rPr lang="it-IT" sz="2400" b="1" dirty="0" smtClean="0"/>
              <a:t>Che percentuale di mercato posso coprire con i miei prodotti</a:t>
            </a:r>
            <a:r>
              <a:rPr lang="it-IT" sz="2400" dirty="0" smtClean="0"/>
              <a:t>”.</a:t>
            </a:r>
          </a:p>
          <a:p>
            <a:r>
              <a:rPr lang="it-IT" sz="2400" dirty="0" smtClean="0"/>
              <a:t>Solo un </a:t>
            </a:r>
            <a:r>
              <a:rPr lang="it-IT" sz="2400" b="1" u="sng" dirty="0" err="1" smtClean="0"/>
              <a:t>approcio</a:t>
            </a:r>
            <a:r>
              <a:rPr lang="it-IT" sz="2400" b="1" u="sng" dirty="0" smtClean="0"/>
              <a:t> sistemico </a:t>
            </a:r>
            <a:r>
              <a:rPr lang="it-IT" sz="2400" dirty="0" smtClean="0"/>
              <a:t>può definire le potenzialità di un’area specifica. Perché si è spesso guardato ai mercati evoluti, dove sviluppare una politica d’ingresso, aveva ed ha costi e tempi inadatti alle PMI.</a:t>
            </a:r>
            <a:br>
              <a:rPr lang="it-IT" sz="2400" dirty="0" smtClean="0"/>
            </a:br>
            <a:endParaRPr lang="it-IT"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 internazionalizzazione digitale </a:t>
            </a:r>
            <a:endParaRPr lang="it-IT" dirty="0"/>
          </a:p>
        </p:txBody>
      </p:sp>
      <p:sp>
        <p:nvSpPr>
          <p:cNvPr id="3" name="Segnaposto contenuto 2"/>
          <p:cNvSpPr>
            <a:spLocks noGrp="1"/>
          </p:cNvSpPr>
          <p:nvPr>
            <p:ph idx="1"/>
          </p:nvPr>
        </p:nvSpPr>
        <p:spPr/>
        <p:txBody>
          <a:bodyPr>
            <a:normAutofit fontScale="55000" lnSpcReduction="20000"/>
          </a:bodyPr>
          <a:lstStyle/>
          <a:p>
            <a:pPr>
              <a:buNone/>
            </a:pPr>
            <a:r>
              <a:rPr lang="it-IT" sz="3100" dirty="0" smtClean="0"/>
              <a:t>Oggi, grazie </a:t>
            </a:r>
            <a:r>
              <a:rPr lang="it-IT" sz="3100" dirty="0" smtClean="0"/>
              <a:t>all’avvento della </a:t>
            </a:r>
            <a:r>
              <a:rPr lang="it-IT" sz="3100" b="1" dirty="0" smtClean="0"/>
              <a:t>rivoluzione digitale</a:t>
            </a:r>
            <a:r>
              <a:rPr lang="it-IT" sz="3100" dirty="0" smtClean="0"/>
              <a:t>, </a:t>
            </a:r>
            <a:r>
              <a:rPr lang="it-IT" sz="3100" dirty="0" smtClean="0"/>
              <a:t>possiamo </a:t>
            </a:r>
            <a:r>
              <a:rPr lang="it-IT" dirty="0" smtClean="0"/>
              <a:t>:</a:t>
            </a:r>
          </a:p>
          <a:p>
            <a:pPr>
              <a:buNone/>
            </a:pPr>
            <a:endParaRPr lang="it-IT" dirty="0" smtClean="0"/>
          </a:p>
          <a:p>
            <a:r>
              <a:rPr lang="it-IT" sz="3800" dirty="0" smtClean="0"/>
              <a:t>operare su mercati lontani da quello di origine;</a:t>
            </a:r>
          </a:p>
          <a:p>
            <a:pPr>
              <a:buNone/>
            </a:pPr>
            <a:endParaRPr lang="it-IT" dirty="0" smtClean="0"/>
          </a:p>
          <a:p>
            <a:r>
              <a:rPr lang="it-IT" sz="3800" dirty="0" smtClean="0"/>
              <a:t> ampliare la nostra offerta;</a:t>
            </a:r>
          </a:p>
          <a:p>
            <a:pPr>
              <a:buNone/>
            </a:pPr>
            <a:endParaRPr lang="it-IT" dirty="0" smtClean="0"/>
          </a:p>
          <a:p>
            <a:r>
              <a:rPr lang="it-IT" dirty="0" smtClean="0"/>
              <a:t> </a:t>
            </a:r>
            <a:r>
              <a:rPr lang="it-IT" sz="3800" dirty="0" smtClean="0"/>
              <a:t>contenere i costi ;</a:t>
            </a:r>
          </a:p>
          <a:p>
            <a:endParaRPr lang="it-IT" dirty="0" smtClean="0"/>
          </a:p>
          <a:p>
            <a:r>
              <a:rPr lang="it-IT" sz="4400" dirty="0" smtClean="0"/>
              <a:t> bypassare i limiti infrastrutturali/logistici presenti sul territorio</a:t>
            </a:r>
            <a:r>
              <a:rPr lang="it-IT" dirty="0" smtClean="0"/>
              <a:t>. </a:t>
            </a:r>
          </a:p>
          <a:p>
            <a:pPr>
              <a:buNone/>
            </a:pPr>
            <a:endParaRPr lang="it-IT" dirty="0" smtClean="0"/>
          </a:p>
          <a:p>
            <a:pPr algn="ctr">
              <a:buNone/>
            </a:pPr>
            <a:r>
              <a:rPr lang="it-IT" b="1" dirty="0" smtClean="0"/>
              <a:t>ABBIAMO QUINDI LA POSSIBILITA’ </a:t>
            </a:r>
            <a:r>
              <a:rPr lang="it-IT" b="1" dirty="0" err="1" smtClean="0"/>
              <a:t>DI</a:t>
            </a:r>
            <a:r>
              <a:rPr lang="it-IT" b="1" dirty="0" smtClean="0"/>
              <a:t> RAGGIUNGERE I MERCATI ESTERI A COSTI RELATIVAMENTE CONTENUTI RISPETTO ALLE STRATEGIE TRADIZIONALI </a:t>
            </a:r>
            <a:r>
              <a:rPr lang="it-IT" dirty="0" smtClean="0"/>
              <a:t/>
            </a:r>
            <a:br>
              <a:rPr lang="it-IT" dirty="0" smtClean="0"/>
            </a:br>
            <a:r>
              <a:rPr lang="it-IT" dirty="0" smtClean="0"/>
              <a:t/>
            </a:r>
            <a:br>
              <a:rPr lang="it-IT" dirty="0" smtClean="0"/>
            </a:b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E-commerce diretto</a:t>
            </a:r>
            <a:endParaRPr lang="it-IT" dirty="0"/>
          </a:p>
        </p:txBody>
      </p:sp>
      <p:sp>
        <p:nvSpPr>
          <p:cNvPr id="3" name="Segnaposto contenuto 2"/>
          <p:cNvSpPr>
            <a:spLocks noGrp="1"/>
          </p:cNvSpPr>
          <p:nvPr>
            <p:ph idx="1"/>
          </p:nvPr>
        </p:nvSpPr>
        <p:spPr/>
        <p:txBody>
          <a:bodyPr>
            <a:normAutofit fontScale="77500" lnSpcReduction="20000"/>
          </a:bodyPr>
          <a:lstStyle/>
          <a:p>
            <a:pPr algn="just">
              <a:buNone/>
            </a:pPr>
            <a:r>
              <a:rPr lang="it-IT" dirty="0" smtClean="0"/>
              <a:t>     L'internazionalizzazione digitale, o internazionalizzazione 2.0, è un   fenomeno che si sta diffondendo soprattutto con l'utilizzo dell'e-commerce :</a:t>
            </a:r>
          </a:p>
          <a:p>
            <a:pPr algn="just">
              <a:buNone/>
            </a:pPr>
            <a:r>
              <a:rPr lang="it-IT" dirty="0" smtClean="0"/>
              <a:t>      </a:t>
            </a:r>
            <a:r>
              <a:rPr lang="it-IT" b="1" dirty="0" smtClean="0"/>
              <a:t>Commercio elettronico diretto (c.d. e-commerce), </a:t>
            </a:r>
            <a:r>
              <a:rPr lang="it-IT" dirty="0" smtClean="0"/>
              <a:t>si intendono </a:t>
            </a:r>
            <a:r>
              <a:rPr lang="it-IT" b="1" dirty="0" smtClean="0"/>
              <a:t>le compravendite di beni immateriali “digitali</a:t>
            </a:r>
            <a:r>
              <a:rPr lang="it-IT" dirty="0" smtClean="0"/>
              <a:t>” per meglio dire beni che non necessitano di supporti fisici per essere movimentati in quanto possono viaggiare, scomposti in “bit”, attraverso linee telefoniche, ed essere poi ricomposti nella memoria del computer (come ad es. software, immagini, testi, musica, film, ecc.). </a:t>
            </a:r>
          </a:p>
          <a:p>
            <a:pPr algn="just">
              <a:buNone/>
            </a:pPr>
            <a:r>
              <a:rPr lang="it-IT" dirty="0" smtClean="0"/>
              <a:t>    Tali operazioni ai fini fiscali sono considerate prestazioni di servizi (si veda Direttiva 2006/112/CE e RM n. 274/E del 3 luglio 2008)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E-commerce indiretto</a:t>
            </a:r>
            <a:endParaRPr lang="it-IT" dirty="0"/>
          </a:p>
        </p:txBody>
      </p:sp>
      <p:sp>
        <p:nvSpPr>
          <p:cNvPr id="3" name="Segnaposto contenuto 2"/>
          <p:cNvSpPr>
            <a:spLocks noGrp="1"/>
          </p:cNvSpPr>
          <p:nvPr>
            <p:ph idx="1"/>
          </p:nvPr>
        </p:nvSpPr>
        <p:spPr/>
        <p:txBody>
          <a:bodyPr>
            <a:normAutofit fontScale="70000" lnSpcReduction="20000"/>
          </a:bodyPr>
          <a:lstStyle/>
          <a:p>
            <a:pPr>
              <a:buNone/>
            </a:pPr>
            <a:r>
              <a:rPr lang="it-IT" dirty="0" smtClean="0"/>
              <a:t>      Il commercio elettronico indiretto: si riferisce </a:t>
            </a:r>
            <a:r>
              <a:rPr lang="it-IT" b="1" dirty="0" smtClean="0"/>
              <a:t>alla cessione “fisica” di beni materiali,  mediante l’utilizzo della “rete” </a:t>
            </a:r>
            <a:r>
              <a:rPr lang="it-IT" dirty="0" smtClean="0"/>
              <a:t>che facilita la conclusione del contratto e consente il pagamento del corrispettivo. Il bene viene recapitato usando le vie tradizionali; ai fini IVA tali cessioni si qualificano come cessioni di beni; </a:t>
            </a:r>
          </a:p>
          <a:p>
            <a:endParaRPr lang="it-IT" dirty="0" smtClean="0"/>
          </a:p>
          <a:p>
            <a:pPr>
              <a:buNone/>
            </a:pPr>
            <a:r>
              <a:rPr lang="it-IT" dirty="0" smtClean="0"/>
              <a:t>     Tipologie e classificazioni Il commercio elettronico indiretto è assimilato, anche ai fini della disciplina IVA, alle  </a:t>
            </a:r>
            <a:r>
              <a:rPr lang="it-IT" b="1" dirty="0" smtClean="0"/>
              <a:t>vendite per corrispondenza. </a:t>
            </a:r>
          </a:p>
          <a:p>
            <a:pPr>
              <a:buNone/>
            </a:pPr>
            <a:r>
              <a:rPr lang="it-IT" dirty="0" smtClean="0"/>
              <a:t>     Per tali fattispecie </a:t>
            </a:r>
            <a:r>
              <a:rPr lang="it-IT" b="1" dirty="0" smtClean="0"/>
              <a:t>non è obbligatoria l’emissione della fattura</a:t>
            </a:r>
            <a:r>
              <a:rPr lang="it-IT" dirty="0" smtClean="0"/>
              <a:t>, a meno che non sia richiesta dal cliente non oltre il momento di effettuazione dell’operazione, come disposto  dall’art. 22, comma 1, n. 1) del D.P.R. n. 633/1972.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CARATTERISTICHE MERCATO </a:t>
            </a:r>
            <a:endParaRPr lang="it-IT" dirty="0"/>
          </a:p>
        </p:txBody>
      </p:sp>
      <p:sp>
        <p:nvSpPr>
          <p:cNvPr id="3" name="Segnaposto contenuto 2"/>
          <p:cNvSpPr>
            <a:spLocks noGrp="1"/>
          </p:cNvSpPr>
          <p:nvPr>
            <p:ph idx="1"/>
          </p:nvPr>
        </p:nvSpPr>
        <p:spPr/>
        <p:txBody>
          <a:bodyPr>
            <a:normAutofit fontScale="70000" lnSpcReduction="20000"/>
          </a:bodyPr>
          <a:lstStyle/>
          <a:p>
            <a:pPr>
              <a:buNone/>
            </a:pPr>
            <a:r>
              <a:rPr lang="it-IT" sz="3400" dirty="0" smtClean="0"/>
              <a:t>Il mercato digitale europeo si divide in tre parti: </a:t>
            </a:r>
            <a:br>
              <a:rPr lang="it-IT" sz="3400" dirty="0" smtClean="0"/>
            </a:br>
            <a:r>
              <a:rPr lang="it-IT" sz="3400" dirty="0" smtClean="0"/>
              <a:t/>
            </a:r>
            <a:br>
              <a:rPr lang="it-IT" sz="3400" dirty="0" smtClean="0"/>
            </a:br>
            <a:r>
              <a:rPr lang="it-IT" sz="3400" b="1" u="sng" dirty="0" smtClean="0"/>
              <a:t>Un mercato maturo</a:t>
            </a:r>
            <a:r>
              <a:rPr lang="it-IT" sz="3400" dirty="0" smtClean="0"/>
              <a:t>: composto dal Regno Unito, la Germania e i popoli nordici, dove esiste un'elevata presenza di </a:t>
            </a:r>
            <a:r>
              <a:rPr lang="it-IT" sz="3400" dirty="0" err="1" smtClean="0"/>
              <a:t>e-shoppers</a:t>
            </a:r>
            <a:r>
              <a:rPr lang="it-IT" sz="3400" dirty="0" smtClean="0"/>
              <a:t>; </a:t>
            </a:r>
            <a:br>
              <a:rPr lang="it-IT" sz="3400" dirty="0" smtClean="0"/>
            </a:br>
            <a:r>
              <a:rPr lang="it-IT" sz="3400" dirty="0" smtClean="0"/>
              <a:t/>
            </a:r>
            <a:br>
              <a:rPr lang="it-IT" sz="3400" dirty="0" smtClean="0"/>
            </a:br>
            <a:r>
              <a:rPr lang="it-IT" sz="3400" b="1" u="sng" dirty="0" smtClean="0"/>
              <a:t>Un mercato in crescita</a:t>
            </a:r>
            <a:r>
              <a:rPr lang="it-IT" sz="3400" dirty="0" smtClean="0"/>
              <a:t>: composto da Francia, Italia e Spagna che presentano dei tassi di crescita più elevati rispetto i mercati maturi; </a:t>
            </a:r>
            <a:br>
              <a:rPr lang="it-IT" sz="3400" dirty="0" smtClean="0"/>
            </a:br>
            <a:r>
              <a:rPr lang="it-IT" sz="3400" dirty="0" smtClean="0"/>
              <a:t/>
            </a:r>
            <a:br>
              <a:rPr lang="it-IT" sz="3400" dirty="0" smtClean="0"/>
            </a:br>
            <a:r>
              <a:rPr lang="it-IT" sz="3400" b="1" u="sng" dirty="0" smtClean="0"/>
              <a:t>Un mercato emergente</a:t>
            </a:r>
            <a:r>
              <a:rPr lang="it-IT" sz="3400" dirty="0" smtClean="0"/>
              <a:t>: composto dall'est Europa e dalla Russia, dove esiste una bassa spesa nell'e-commerce ma esiste una domanda potenziale elevata. </a:t>
            </a:r>
            <a:r>
              <a:rPr lang="it-IT" dirty="0" smtClean="0"/>
              <a:t/>
            </a:r>
            <a:br>
              <a:rPr lang="it-IT" dirty="0" smtClean="0"/>
            </a:br>
            <a:r>
              <a:rPr lang="it-IT" dirty="0" smtClean="0"/>
              <a:t/>
            </a:r>
            <a:br>
              <a:rPr lang="it-IT" dirty="0" smtClean="0"/>
            </a:b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SOCIAL NETWORK </a:t>
            </a:r>
            <a:endParaRPr lang="it-IT" dirty="0"/>
          </a:p>
        </p:txBody>
      </p:sp>
      <p:sp>
        <p:nvSpPr>
          <p:cNvPr id="3" name="Segnaposto contenuto 2"/>
          <p:cNvSpPr>
            <a:spLocks noGrp="1"/>
          </p:cNvSpPr>
          <p:nvPr>
            <p:ph idx="1"/>
          </p:nvPr>
        </p:nvSpPr>
        <p:spPr/>
        <p:txBody>
          <a:bodyPr>
            <a:normAutofit fontScale="70000" lnSpcReduction="20000"/>
          </a:bodyPr>
          <a:lstStyle/>
          <a:p>
            <a:pPr>
              <a:buNone/>
            </a:pPr>
            <a:r>
              <a:rPr lang="it-IT" dirty="0" smtClean="0"/>
              <a:t>Soggetti capaci di indirizzare alcuni consumi rispetto ad altri.</a:t>
            </a:r>
          </a:p>
          <a:p>
            <a:pPr>
              <a:buNone/>
            </a:pPr>
            <a:endParaRPr lang="it-IT" dirty="0" smtClean="0"/>
          </a:p>
          <a:p>
            <a:pPr algn="ctr">
              <a:buNone/>
            </a:pPr>
            <a:r>
              <a:rPr lang="it-IT" sz="4000" b="1" dirty="0" smtClean="0"/>
              <a:t>Numero di utenti :2,2  miliardi  </a:t>
            </a:r>
          </a:p>
          <a:p>
            <a:pPr>
              <a:buNone/>
            </a:pPr>
            <a:endParaRPr lang="it-IT" dirty="0" smtClean="0"/>
          </a:p>
          <a:p>
            <a:pPr marL="514350" indent="-514350">
              <a:buFont typeface="+mj-lt"/>
              <a:buAutoNum type="arabicPeriod"/>
            </a:pPr>
            <a:r>
              <a:rPr lang="it-IT" dirty="0" smtClean="0"/>
              <a:t>FACEBOOK : 1,1 miliardi di utenti 2013 ( con incremento 23% sul 2012) ;</a:t>
            </a:r>
          </a:p>
          <a:p>
            <a:pPr marL="514350" indent="-514350">
              <a:buFont typeface="+mj-lt"/>
              <a:buAutoNum type="arabicPeriod"/>
            </a:pPr>
            <a:r>
              <a:rPr lang="it-IT" dirty="0" smtClean="0"/>
              <a:t>TWITTER : 210 milioni di utenti 2013</a:t>
            </a:r>
          </a:p>
          <a:p>
            <a:pPr marL="514350" indent="-514350">
              <a:buFont typeface="+mj-lt"/>
              <a:buAutoNum type="arabicPeriod"/>
            </a:pPr>
            <a:r>
              <a:rPr lang="it-IT" dirty="0" smtClean="0"/>
              <a:t>LINKEDIN : 110 milioni di utenti 2013</a:t>
            </a:r>
            <a:br>
              <a:rPr lang="it-IT" dirty="0" smtClean="0"/>
            </a:br>
            <a:r>
              <a:rPr lang="it-IT" dirty="0" smtClean="0"/>
              <a:t/>
            </a:r>
            <a:br>
              <a:rPr lang="it-IT" dirty="0" smtClean="0"/>
            </a:br>
            <a:r>
              <a:rPr lang="it-IT" dirty="0" smtClean="0"/>
              <a:t>Questi social network sono costruiti in modo tale che gli utenti possano creare, condividere e commentare contenuti su presentazioni, documenti, fotografie, libri, sport, musica, ecc.; tali utenti, inoltre, potranno interagire con altri individui con gli stessi interessi creando così delle comunità molto focalizzate. </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Strumenti digitali </a:t>
            </a:r>
            <a:endParaRPr lang="it-IT" dirty="0"/>
          </a:p>
        </p:txBody>
      </p:sp>
      <p:sp>
        <p:nvSpPr>
          <p:cNvPr id="3" name="Segnaposto contenuto 2"/>
          <p:cNvSpPr>
            <a:spLocks noGrp="1"/>
          </p:cNvSpPr>
          <p:nvPr>
            <p:ph idx="1"/>
          </p:nvPr>
        </p:nvSpPr>
        <p:spPr/>
        <p:txBody>
          <a:bodyPr/>
          <a:lstStyle/>
          <a:p>
            <a:r>
              <a:rPr lang="it-IT" dirty="0" smtClean="0"/>
              <a:t>Per realizzare un'internazionalizzazione digitale concreta, le aziende dovranno disporre :</a:t>
            </a:r>
          </a:p>
          <a:p>
            <a:pPr marL="514350" indent="-514350">
              <a:buFont typeface="+mj-lt"/>
              <a:buAutoNum type="arabicPeriod"/>
            </a:pPr>
            <a:r>
              <a:rPr lang="it-IT" dirty="0" smtClean="0"/>
              <a:t>di un sito web (con disponibilità eventuale di e-commerce);</a:t>
            </a:r>
          </a:p>
          <a:p>
            <a:pPr marL="514350" indent="-514350">
              <a:buFont typeface="+mj-lt"/>
              <a:buAutoNum type="arabicPeriod"/>
            </a:pPr>
            <a:r>
              <a:rPr lang="it-IT" dirty="0" smtClean="0"/>
              <a:t>di tutti quei strumenti classificati come </a:t>
            </a:r>
            <a:r>
              <a:rPr lang="it-IT" dirty="0" err="1" smtClean="0"/>
              <a:t>inbound</a:t>
            </a:r>
            <a:r>
              <a:rPr lang="it-IT" dirty="0" smtClean="0"/>
              <a:t> marketing. </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INBOUND MARKETING</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Per </a:t>
            </a:r>
            <a:r>
              <a:rPr lang="it-IT" dirty="0" err="1" smtClean="0"/>
              <a:t>inbound</a:t>
            </a:r>
            <a:r>
              <a:rPr lang="it-IT" dirty="0" smtClean="0"/>
              <a:t> marketing intendiamo tutte </a:t>
            </a:r>
            <a:r>
              <a:rPr lang="it-IT" b="1" dirty="0" smtClean="0"/>
              <a:t>quell'insieme di strategie di comunicazione marketing</a:t>
            </a:r>
            <a:r>
              <a:rPr lang="it-IT" dirty="0" smtClean="0"/>
              <a:t>, le quali fanno sì che non sia più l'azienda a "catturare" i suoi consumatori con azioni che ne invadono gli spazi (come potevano essere ad esempio gli spot televisivi che andavano a interrompere una trasmissione), ma siano invece i clienti stessi che, attratti dai contenuti di valore realizzati dall'azienda, si interessino di spontanea volontà alle sue offerte. </a:t>
            </a:r>
            <a:br>
              <a:rPr lang="it-IT" dirty="0" smtClean="0"/>
            </a:b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STRUMENTI INBOUND</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Questi strumenti </a:t>
            </a:r>
            <a:r>
              <a:rPr lang="it-IT" dirty="0" err="1" smtClean="0"/>
              <a:t>inbound</a:t>
            </a:r>
            <a:r>
              <a:rPr lang="it-IT" dirty="0" smtClean="0"/>
              <a:t> possono essere:</a:t>
            </a:r>
          </a:p>
          <a:p>
            <a:pPr marL="514350" indent="-514350">
              <a:buFont typeface="+mj-lt"/>
              <a:buAutoNum type="arabicPeriod"/>
            </a:pPr>
            <a:r>
              <a:rPr lang="it-IT" dirty="0" smtClean="0"/>
              <a:t> i social media;</a:t>
            </a:r>
          </a:p>
          <a:p>
            <a:pPr marL="514350" indent="-514350">
              <a:buFont typeface="+mj-lt"/>
              <a:buAutoNum type="arabicPeriod"/>
            </a:pPr>
            <a:r>
              <a:rPr lang="it-IT" dirty="0" smtClean="0"/>
              <a:t> i blog, le attività di SEO;</a:t>
            </a:r>
          </a:p>
          <a:p>
            <a:pPr marL="514350" indent="-514350">
              <a:buFont typeface="+mj-lt"/>
              <a:buAutoNum type="arabicPeriod"/>
            </a:pPr>
            <a:r>
              <a:rPr lang="it-IT" dirty="0" smtClean="0"/>
              <a:t>i video virali;</a:t>
            </a:r>
          </a:p>
          <a:p>
            <a:pPr marL="514350" indent="-514350">
              <a:buFont typeface="+mj-lt"/>
              <a:buAutoNum type="arabicPeriod"/>
            </a:pPr>
            <a:r>
              <a:rPr lang="it-IT" dirty="0" smtClean="0"/>
              <a:t>gli </a:t>
            </a:r>
            <a:r>
              <a:rPr lang="it-IT" dirty="0" err="1" smtClean="0"/>
              <a:t>e-books</a:t>
            </a:r>
            <a:r>
              <a:rPr lang="it-IT" dirty="0" smtClean="0"/>
              <a:t>, ecc. </a:t>
            </a:r>
          </a:p>
          <a:p>
            <a:pPr marL="514350" indent="-514350" algn="ctr">
              <a:buNone/>
            </a:pPr>
            <a:r>
              <a:rPr lang="it-IT" dirty="0" smtClean="0"/>
              <a:t>Le attività di </a:t>
            </a:r>
            <a:r>
              <a:rPr lang="it-IT" dirty="0" err="1" smtClean="0"/>
              <a:t>inbound</a:t>
            </a:r>
            <a:r>
              <a:rPr lang="it-IT" dirty="0" smtClean="0"/>
              <a:t> marketing sono viste dalle aziende in maniera positiva, poiché attraverso degli investimenti minimi di budget si possono avere dei ritorni economici elevati. </a:t>
            </a:r>
            <a:br>
              <a:rPr lang="it-IT" dirty="0" smtClean="0"/>
            </a:b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VANTAGGI </a:t>
            </a:r>
            <a:endParaRPr lang="it-IT" dirty="0"/>
          </a:p>
        </p:txBody>
      </p:sp>
      <p:sp>
        <p:nvSpPr>
          <p:cNvPr id="3" name="Segnaposto contenuto 2"/>
          <p:cNvSpPr>
            <a:spLocks noGrp="1"/>
          </p:cNvSpPr>
          <p:nvPr>
            <p:ph idx="1"/>
          </p:nvPr>
        </p:nvSpPr>
        <p:spPr/>
        <p:txBody>
          <a:bodyPr>
            <a:normAutofit fontScale="70000" lnSpcReduction="20000"/>
          </a:bodyPr>
          <a:lstStyle/>
          <a:p>
            <a:pPr marL="514350" indent="-514350">
              <a:buFont typeface="+mj-lt"/>
              <a:buAutoNum type="arabicPeriod"/>
            </a:pPr>
            <a:r>
              <a:rPr lang="it-IT" dirty="0" smtClean="0"/>
              <a:t>La possibilità di creare delle relazioni con individui e aziende difficili da raggiungere, difatti i social media e i servizi web 2.0 sono trasversali rispetto ai confini nazionali;</a:t>
            </a:r>
          </a:p>
          <a:p>
            <a:pPr marL="514350" indent="-514350">
              <a:buNone/>
            </a:pPr>
            <a:endParaRPr lang="it-IT" dirty="0" smtClean="0"/>
          </a:p>
          <a:p>
            <a:pPr marL="514350" indent="-514350">
              <a:buFont typeface="+mj-lt"/>
              <a:buAutoNum type="arabicPeriod"/>
            </a:pPr>
            <a:r>
              <a:rPr lang="it-IT" dirty="0" smtClean="0"/>
              <a:t>Visibilità molto elevata a costi ragionevoli ;</a:t>
            </a:r>
            <a:br>
              <a:rPr lang="it-IT" dirty="0" smtClean="0"/>
            </a:br>
            <a:endParaRPr lang="it-IT" dirty="0" smtClean="0"/>
          </a:p>
          <a:p>
            <a:pPr marL="514350" indent="-514350">
              <a:buNone/>
            </a:pPr>
            <a:r>
              <a:rPr lang="it-IT" dirty="0" smtClean="0"/>
              <a:t>3.    Un altro vantaggio raggiungibile con l'utilizzo di tali social è la possibilità di interagire con le persone che fisicamente compongono i mercati obiettivo, questo consentirà di avere dei feedback o acquisire delle informazioni "di prima mano" altrimenti difficili e molto costose da ottenere. </a:t>
            </a:r>
            <a:br>
              <a:rPr lang="it-IT" dirty="0" smtClean="0"/>
            </a:b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QUADRO ECONOMICO INTERNAZIONALE</a:t>
            </a:r>
            <a:endParaRPr lang="it-IT" dirty="0"/>
          </a:p>
        </p:txBody>
      </p:sp>
      <p:graphicFrame>
        <p:nvGraphicFramePr>
          <p:cNvPr id="10" name="Segnaposto contenuto 9"/>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Consigli operativi </a:t>
            </a:r>
            <a:endParaRPr lang="it-IT" dirty="0"/>
          </a:p>
        </p:txBody>
      </p:sp>
      <p:sp>
        <p:nvSpPr>
          <p:cNvPr id="3" name="Segnaposto contenuto 2"/>
          <p:cNvSpPr>
            <a:spLocks noGrp="1"/>
          </p:cNvSpPr>
          <p:nvPr>
            <p:ph idx="1"/>
          </p:nvPr>
        </p:nvSpPr>
        <p:spPr/>
        <p:txBody>
          <a:bodyPr>
            <a:normAutofit fontScale="77500" lnSpcReduction="20000"/>
          </a:bodyPr>
          <a:lstStyle/>
          <a:p>
            <a:pPr>
              <a:buNone/>
            </a:pPr>
            <a:r>
              <a:rPr lang="it-IT" dirty="0" smtClean="0"/>
              <a:t>Tutte le scelte d'internazionalizzazione digitale devono essere ponderate attentamente :</a:t>
            </a:r>
          </a:p>
          <a:p>
            <a:pPr algn="just"/>
            <a:r>
              <a:rPr lang="it-IT" dirty="0" smtClean="0"/>
              <a:t>con riferimento alle risorse disponibili per l'azienda, in quanto se è vero che i costi della tecnologia oggi sono trascurabili, l'impatto di queste sia sulle modalità d'interazione con il mercato sia sulla struttura organizzativa possono essere forti e mettere in discussione procedure e modalità di lavoro ormai consolidate nel tempo.</a:t>
            </a:r>
          </a:p>
          <a:p>
            <a:pPr algn="just"/>
            <a:r>
              <a:rPr lang="it-IT" dirty="0" smtClean="0"/>
              <a:t> Utilizzare tali strumenti in maniera prudente, andandoli a integrare con le attività offline, rappresenta la soluzione migliore, poiché i social media e tutte le attività di </a:t>
            </a:r>
            <a:r>
              <a:rPr lang="it-IT" dirty="0" err="1" smtClean="0"/>
              <a:t>inbound</a:t>
            </a:r>
            <a:r>
              <a:rPr lang="it-IT" dirty="0" smtClean="0"/>
              <a:t> marketing rappresentano un'arma importante per migliorare il successo di un'azienda nei mercati internazionali.</a:t>
            </a:r>
          </a:p>
          <a:p>
            <a:pPr>
              <a:buNone/>
            </a:pP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CONCLUSIONI </a:t>
            </a:r>
            <a:endParaRPr lang="it-IT" dirty="0"/>
          </a:p>
        </p:txBody>
      </p:sp>
      <p:sp>
        <p:nvSpPr>
          <p:cNvPr id="3" name="Segnaposto contenuto 2"/>
          <p:cNvSpPr>
            <a:spLocks noGrp="1"/>
          </p:cNvSpPr>
          <p:nvPr>
            <p:ph idx="1"/>
          </p:nvPr>
        </p:nvSpPr>
        <p:spPr/>
        <p:txBody>
          <a:bodyPr>
            <a:normAutofit fontScale="92500" lnSpcReduction="10000"/>
          </a:bodyPr>
          <a:lstStyle/>
          <a:p>
            <a:pPr>
              <a:buNone/>
            </a:pPr>
            <a:r>
              <a:rPr lang="it-IT" dirty="0" smtClean="0"/>
              <a:t>    Le PMI italiane, grazie alle nuove tecnologie, hanno la reale possibilità  di ampliare i propri mercati a condizione che :</a:t>
            </a:r>
          </a:p>
          <a:p>
            <a:r>
              <a:rPr lang="it-IT" dirty="0" smtClean="0"/>
              <a:t>Sviluppino le  dotazioni e competenze  legate alle ICT;</a:t>
            </a:r>
          </a:p>
          <a:p>
            <a:r>
              <a:rPr lang="it-IT" dirty="0" smtClean="0"/>
              <a:t>Cerchino di aggregarsi in distretti produttivi espressione delle vocazioni produttive territoriali; </a:t>
            </a:r>
          </a:p>
          <a:p>
            <a:r>
              <a:rPr lang="it-IT" dirty="0" smtClean="0"/>
              <a:t>Migliori il rapporto con il sistema finanziario, rispetto al quale le piccole imprese risultano in Italia particolarmente penalizzate. </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PROBLEMI STRUTTURALI AREA EURO</a:t>
            </a:r>
            <a:endParaRPr lang="it-IT" dirty="0"/>
          </a:p>
        </p:txBody>
      </p:sp>
      <p:sp>
        <p:nvSpPr>
          <p:cNvPr id="3" name="Segnaposto contenuto 2"/>
          <p:cNvSpPr>
            <a:spLocks noGrp="1"/>
          </p:cNvSpPr>
          <p:nvPr>
            <p:ph idx="1"/>
          </p:nvPr>
        </p:nvSpPr>
        <p:spPr/>
        <p:txBody>
          <a:bodyPr>
            <a:normAutofit fontScale="70000" lnSpcReduction="20000"/>
          </a:bodyPr>
          <a:lstStyle/>
          <a:p>
            <a:pPr>
              <a:buNone/>
            </a:pPr>
            <a:r>
              <a:rPr lang="it-IT" dirty="0" smtClean="0"/>
              <a:t>Oggi l'Europa deve mirare innanzitutto a rimettersi in piedi. Per assicurare un futuro sostenibile, bisogna guardare sin d’ora oltre il breve termine; </a:t>
            </a:r>
          </a:p>
          <a:p>
            <a:pPr>
              <a:buNone/>
            </a:pPr>
            <a:r>
              <a:rPr lang="it-IT" dirty="0" smtClean="0"/>
              <a:t>PROBLEMI STRUTTURALI :</a:t>
            </a:r>
          </a:p>
          <a:p>
            <a:pPr marL="514350" indent="-514350">
              <a:buFont typeface="+mj-lt"/>
              <a:buAutoNum type="arabicPeriod"/>
            </a:pPr>
            <a:r>
              <a:rPr lang="it-IT" dirty="0" smtClean="0"/>
              <a:t>Invecchiamento della popolazione;</a:t>
            </a:r>
          </a:p>
          <a:p>
            <a:pPr marL="514350" indent="-514350">
              <a:buFont typeface="+mj-lt"/>
              <a:buAutoNum type="arabicPeriod"/>
            </a:pPr>
            <a:r>
              <a:rPr lang="it-IT" dirty="0" smtClean="0"/>
              <a:t>Concorrenza mondiale sempre più agguerrita.</a:t>
            </a:r>
          </a:p>
          <a:p>
            <a:pPr marL="514350" indent="-514350">
              <a:buNone/>
            </a:pPr>
            <a:r>
              <a:rPr lang="it-IT" dirty="0" smtClean="0"/>
              <a:t>SOLUZIONI POSSIBILI :</a:t>
            </a:r>
          </a:p>
          <a:p>
            <a:pPr marL="514350" indent="-514350">
              <a:buFont typeface="+mj-lt"/>
              <a:buAutoNum type="arabicPeriod"/>
            </a:pPr>
            <a:r>
              <a:rPr lang="it-IT" dirty="0" smtClean="0"/>
              <a:t>Lavorare più duramente ;</a:t>
            </a:r>
          </a:p>
          <a:p>
            <a:pPr marL="514350" indent="-514350">
              <a:buFont typeface="+mj-lt"/>
              <a:buAutoNum type="arabicPeriod"/>
            </a:pPr>
            <a:r>
              <a:rPr lang="it-IT" dirty="0" smtClean="0"/>
              <a:t>Lavorare più a lungo ;</a:t>
            </a:r>
          </a:p>
          <a:p>
            <a:pPr marL="514350" indent="-514350">
              <a:buFont typeface="+mj-lt"/>
              <a:buAutoNum type="arabicPeriod"/>
            </a:pPr>
            <a:r>
              <a:rPr lang="it-IT" dirty="0" smtClean="0"/>
              <a:t>Lavorare in modo più intelligente .</a:t>
            </a:r>
          </a:p>
          <a:p>
            <a:pPr marL="514350" indent="-514350" algn="just">
              <a:buNone/>
            </a:pPr>
            <a:r>
              <a:rPr lang="it-IT" dirty="0" smtClean="0"/>
              <a:t> </a:t>
            </a:r>
            <a:r>
              <a:rPr lang="it-IT" sz="4600" dirty="0" smtClean="0"/>
              <a:t>Probabilmente dovremo fare tutte e tre le cose, ma la terza opzione è l'unica che garantisce ai cittadini europei un migliore stile di vita</a:t>
            </a:r>
            <a:endParaRPr lang="it-IT" sz="4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QUADRO ECONOMICO -  ITALIA  </a:t>
            </a:r>
            <a:endParaRPr lang="it-IT" dirty="0"/>
          </a:p>
        </p:txBody>
      </p:sp>
      <p:graphicFrame>
        <p:nvGraphicFramePr>
          <p:cNvPr id="10" name="Segnaposto contenuto 9"/>
          <p:cNvGraphicFramePr>
            <a:graphicFrameLocks noGrp="1"/>
          </p:cNvGraphicFramePr>
          <p:nvPr>
            <p:ph idx="1"/>
          </p:nvPr>
        </p:nvGraphicFramePr>
        <p:xfrm>
          <a:off x="457200" y="1600200"/>
          <a:ext cx="8229600" cy="26670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it-IT" baseline="0" dirty="0" smtClean="0"/>
                        <a:t>DATI  ECONOMICI</a:t>
                      </a:r>
                      <a:endParaRPr lang="it-IT" dirty="0"/>
                    </a:p>
                  </a:txBody>
                  <a:tcPr/>
                </a:tc>
                <a:tc>
                  <a:txBody>
                    <a:bodyPr/>
                    <a:lstStyle/>
                    <a:p>
                      <a:r>
                        <a:rPr lang="it-IT" dirty="0" smtClean="0"/>
                        <a:t>EFFETTI </a:t>
                      </a:r>
                      <a:endParaRPr lang="it-IT" dirty="0"/>
                    </a:p>
                  </a:txBody>
                  <a:tcPr/>
                </a:tc>
              </a:tr>
              <a:tr h="370840">
                <a:tc>
                  <a:txBody>
                    <a:bodyPr/>
                    <a:lstStyle/>
                    <a:p>
                      <a:r>
                        <a:rPr lang="it-IT" dirty="0" smtClean="0"/>
                        <a:t>PEGGIORAMENTO SITUAZIONE OCCUPAZIONALE</a:t>
                      </a:r>
                      <a:endParaRPr lang="it-IT" dirty="0"/>
                    </a:p>
                  </a:txBody>
                  <a:tcPr/>
                </a:tc>
                <a:tc>
                  <a:txBody>
                    <a:bodyPr/>
                    <a:lstStyle/>
                    <a:p>
                      <a:r>
                        <a:rPr lang="it-IT" dirty="0" smtClean="0"/>
                        <a:t>RIDUZIONE DELLA PROPENSIONE AL CONSUMO ( Peggioramento domanda interna )</a:t>
                      </a:r>
                      <a:endParaRPr lang="it-IT" dirty="0"/>
                    </a:p>
                  </a:txBody>
                  <a:tcPr/>
                </a:tc>
              </a:tr>
              <a:tr h="370840">
                <a:tc>
                  <a:txBody>
                    <a:bodyPr/>
                    <a:lstStyle/>
                    <a:p>
                      <a:r>
                        <a:rPr lang="it-IT" dirty="0" smtClean="0"/>
                        <a:t>PEGGIORAMENTO GENERALIZZATO DEI DATI</a:t>
                      </a:r>
                      <a:r>
                        <a:rPr lang="it-IT" baseline="0" dirty="0" smtClean="0"/>
                        <a:t> </a:t>
                      </a:r>
                      <a:r>
                        <a:rPr lang="it-IT" baseline="0" dirty="0" err="1" smtClean="0"/>
                        <a:t>DI</a:t>
                      </a:r>
                      <a:r>
                        <a:rPr lang="it-IT" baseline="0" dirty="0" smtClean="0"/>
                        <a:t> BILANCIO DELLE SOCIETA’ </a:t>
                      </a:r>
                      <a:endParaRPr lang="it-IT" dirty="0"/>
                    </a:p>
                  </a:txBody>
                  <a:tcPr/>
                </a:tc>
                <a:tc>
                  <a:txBody>
                    <a:bodyPr/>
                    <a:lstStyle/>
                    <a:p>
                      <a:r>
                        <a:rPr lang="it-IT" dirty="0" smtClean="0"/>
                        <a:t>RIDUZIONE DEGLI INVESTIMENTI </a:t>
                      </a:r>
                      <a:endParaRPr lang="it-IT" dirty="0"/>
                    </a:p>
                  </a:txBody>
                  <a:tcPr/>
                </a:tc>
              </a:tr>
              <a:tr h="370840">
                <a:tc>
                  <a:txBody>
                    <a:bodyPr/>
                    <a:lstStyle/>
                    <a:p>
                      <a:r>
                        <a:rPr lang="it-IT" dirty="0" smtClean="0"/>
                        <a:t>STRETTA CREDITIZIA </a:t>
                      </a:r>
                      <a:endParaRPr lang="it-IT" dirty="0"/>
                    </a:p>
                  </a:txBody>
                  <a:tcPr/>
                </a:tc>
                <a:tc>
                  <a:txBody>
                    <a:bodyPr/>
                    <a:lstStyle/>
                    <a:p>
                      <a:r>
                        <a:rPr lang="it-IT" dirty="0" smtClean="0"/>
                        <a:t>AUMENTO INSOLVENZE </a:t>
                      </a:r>
                      <a:endParaRPr lang="it-IT" dirty="0"/>
                    </a:p>
                  </a:txBody>
                  <a:tcPr/>
                </a:tc>
              </a:tr>
              <a:tr h="370840">
                <a:tc>
                  <a:txBody>
                    <a:bodyPr/>
                    <a:lstStyle/>
                    <a:p>
                      <a:r>
                        <a:rPr lang="it-IT" dirty="0" smtClean="0"/>
                        <a:t>DOMANDA ESTERA IN RIPRESA </a:t>
                      </a:r>
                      <a:endParaRPr lang="it-IT" dirty="0"/>
                    </a:p>
                  </a:txBody>
                  <a:tcPr/>
                </a:tc>
                <a:tc>
                  <a:txBody>
                    <a:bodyPr/>
                    <a:lstStyle/>
                    <a:p>
                      <a:r>
                        <a:rPr lang="it-IT" dirty="0" smtClean="0"/>
                        <a:t>BILANCIA COMMERCIALE POSITIVA</a:t>
                      </a:r>
                      <a:r>
                        <a:rPr lang="it-IT" baseline="0" dirty="0" smtClean="0"/>
                        <a:t> </a:t>
                      </a:r>
                      <a:endParaRPr lang="it-IT"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CARATTERISTICHE DELLE PMI ITALIANE </a:t>
            </a:r>
            <a:endParaRPr lang="it-IT" dirty="0"/>
          </a:p>
        </p:txBody>
      </p:sp>
      <p:graphicFrame>
        <p:nvGraphicFramePr>
          <p:cNvPr id="5" name="Segnaposto contenuto 4"/>
          <p:cNvGraphicFramePr>
            <a:graphicFrameLocks noGrp="1"/>
          </p:cNvGraphicFramePr>
          <p:nvPr>
            <p:ph idx="1"/>
          </p:nvPr>
        </p:nvGraphicFramePr>
        <p:xfrm>
          <a:off x="500034" y="121442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RISULTATO </a:t>
            </a:r>
            <a:endParaRPr lang="it-IT" dirty="0"/>
          </a:p>
        </p:txBody>
      </p:sp>
      <p:sp>
        <p:nvSpPr>
          <p:cNvPr id="5" name="Segnaposto contenuto 4"/>
          <p:cNvSpPr>
            <a:spLocks noGrp="1"/>
          </p:cNvSpPr>
          <p:nvPr>
            <p:ph idx="1"/>
          </p:nvPr>
        </p:nvSpPr>
        <p:spPr/>
        <p:txBody>
          <a:bodyPr/>
          <a:lstStyle/>
          <a:p>
            <a:r>
              <a:rPr lang="it-IT" sz="2400" dirty="0" smtClean="0"/>
              <a:t>PUR IN PRESENZA </a:t>
            </a:r>
            <a:r>
              <a:rPr lang="it-IT" sz="2400" dirty="0" err="1" smtClean="0"/>
              <a:t>DI</a:t>
            </a:r>
            <a:r>
              <a:rPr lang="it-IT" sz="2400" dirty="0" smtClean="0"/>
              <a:t> BUONI PRODOTTI E/O SERVIZI LE PMI ITALIANE NON RIESCONO A “REGGERE” IN QUANTO NELLA MAGGIOR PARTE DEI CASI  </a:t>
            </a:r>
            <a:r>
              <a:rPr lang="it-IT" dirty="0" smtClean="0"/>
              <a:t>:</a:t>
            </a:r>
          </a:p>
          <a:p>
            <a:pPr marL="514350" indent="-514350">
              <a:buFont typeface="+mj-lt"/>
              <a:buAutoNum type="arabicPeriod"/>
            </a:pPr>
            <a:r>
              <a:rPr lang="it-IT" sz="2000" dirty="0" smtClean="0"/>
              <a:t> SONO COLLEGATE ESCLUSIVAMENTE AL MERCATO INTERNO ;</a:t>
            </a:r>
          </a:p>
          <a:p>
            <a:pPr marL="514350" indent="-514350">
              <a:buFont typeface="+mj-lt"/>
              <a:buAutoNum type="arabicPeriod"/>
            </a:pPr>
            <a:r>
              <a:rPr lang="it-IT" sz="2000" dirty="0" smtClean="0"/>
              <a:t>NON RIESCONO AD INVESTIRE A CAUSA DEI BASSI MARGINI ;</a:t>
            </a:r>
          </a:p>
          <a:p>
            <a:pPr marL="514350" indent="-514350">
              <a:buFont typeface="+mj-lt"/>
              <a:buAutoNum type="arabicPeriod"/>
            </a:pPr>
            <a:r>
              <a:rPr lang="it-IT" sz="2000" dirty="0" smtClean="0"/>
              <a:t>NON RIESCONO A SOPPORTARE IL MUTATO ATTEGGIAMENTO DEL SISTEMA CREDITIZIO </a:t>
            </a:r>
          </a:p>
          <a:p>
            <a:pPr marL="514350" indent="-514350" algn="ctr">
              <a:buNone/>
            </a:pPr>
            <a:r>
              <a:rPr lang="it-IT" u="sng" dirty="0" smtClean="0"/>
              <a:t>MA NON TUTTO E’ PERDUTO </a:t>
            </a:r>
            <a:endParaRPr lang="it-IT"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OPPORTUNITA’ INTERNAZIONALIZZAZIONE </a:t>
            </a:r>
            <a:endParaRPr lang="it-IT" dirty="0"/>
          </a:p>
        </p:txBody>
      </p:sp>
      <p:sp>
        <p:nvSpPr>
          <p:cNvPr id="5" name="Segnaposto contenuto 4"/>
          <p:cNvSpPr>
            <a:spLocks noGrp="1"/>
          </p:cNvSpPr>
          <p:nvPr>
            <p:ph idx="1"/>
          </p:nvPr>
        </p:nvSpPr>
        <p:spPr/>
        <p:txBody>
          <a:bodyPr>
            <a:normAutofit/>
          </a:bodyPr>
          <a:lstStyle/>
          <a:p>
            <a:pPr>
              <a:buNone/>
            </a:pPr>
            <a:r>
              <a:rPr lang="it-IT" sz="2400" b="1" dirty="0" smtClean="0"/>
              <a:t>MODALITA’ TRADIZIONALE </a:t>
            </a:r>
            <a:r>
              <a:rPr lang="it-IT" sz="2400" b="1" dirty="0" err="1" smtClean="0"/>
              <a:t>DI</a:t>
            </a:r>
            <a:r>
              <a:rPr lang="it-IT" sz="2400" b="1" dirty="0" smtClean="0"/>
              <a:t> ACCESSO AI MERCATI ESTERI </a:t>
            </a:r>
          </a:p>
          <a:p>
            <a:pPr>
              <a:buNone/>
            </a:pPr>
            <a:endParaRPr lang="it-IT" sz="2400" b="1" dirty="0" smtClean="0"/>
          </a:p>
          <a:p>
            <a:pPr marL="457200" indent="-457200">
              <a:buFont typeface="+mj-lt"/>
              <a:buAutoNum type="arabicPeriod"/>
            </a:pPr>
            <a:r>
              <a:rPr lang="it-IT" sz="2400" b="1" dirty="0" smtClean="0"/>
              <a:t>ESPORTAZIONE ( DIRETTA O INDIRETTA )</a:t>
            </a:r>
          </a:p>
          <a:p>
            <a:pPr marL="457200" indent="-457200">
              <a:buNone/>
            </a:pPr>
            <a:endParaRPr lang="it-IT" sz="2400" b="1" dirty="0" smtClean="0"/>
          </a:p>
          <a:p>
            <a:pPr marL="457200" indent="-457200">
              <a:buNone/>
            </a:pPr>
            <a:r>
              <a:rPr lang="it-IT" sz="2400" b="1" dirty="0" smtClean="0"/>
              <a:t>2.    VENDITA LICENZA </a:t>
            </a:r>
            <a:r>
              <a:rPr lang="it-IT" sz="2400" b="1" dirty="0" err="1" smtClean="0"/>
              <a:t>DI</a:t>
            </a:r>
            <a:r>
              <a:rPr lang="it-IT" sz="2400" b="1" dirty="0" smtClean="0"/>
              <a:t> FABBRICAZIONE ( LICENSING )</a:t>
            </a:r>
          </a:p>
          <a:p>
            <a:pPr marL="457200" indent="-457200">
              <a:buNone/>
            </a:pPr>
            <a:endParaRPr lang="it-IT" sz="2400" b="1" dirty="0" smtClean="0"/>
          </a:p>
          <a:p>
            <a:pPr marL="457200" indent="-457200">
              <a:buAutoNum type="arabicPeriod" startAt="3"/>
            </a:pPr>
            <a:r>
              <a:rPr lang="it-IT" sz="2400" b="1" dirty="0" smtClean="0"/>
              <a:t>DELOCALIZZAZIONE </a:t>
            </a:r>
          </a:p>
          <a:p>
            <a:pPr marL="457200" indent="-457200" algn="ctr">
              <a:buNone/>
            </a:pPr>
            <a:r>
              <a:rPr lang="it-IT" sz="2400" dirty="0" smtClean="0"/>
              <a:t>Nel caso di cui al punto n. 1 e 3 bisogna procedere alla definizione del </a:t>
            </a:r>
            <a:r>
              <a:rPr lang="it-IT" sz="2400" dirty="0" err="1" smtClean="0"/>
              <a:t>cosidetto</a:t>
            </a:r>
            <a:r>
              <a:rPr lang="it-IT" sz="2400" dirty="0" smtClean="0"/>
              <a:t>  “</a:t>
            </a:r>
            <a:r>
              <a:rPr lang="it-IT" sz="2400" b="1" dirty="0" smtClean="0"/>
              <a:t>Piano di </a:t>
            </a:r>
            <a:r>
              <a:rPr lang="it-IT" sz="2400" b="1" dirty="0" err="1" smtClean="0"/>
              <a:t>Businnes</a:t>
            </a:r>
            <a:r>
              <a:rPr lang="it-IT" sz="2400" dirty="0" smtClean="0"/>
              <a:t>”</a:t>
            </a:r>
          </a:p>
          <a:p>
            <a:pPr marL="457200" indent="-457200">
              <a:buNone/>
            </a:pPr>
            <a:endParaRPr lang="it-IT" sz="2400" b="1" dirty="0" smtClean="0"/>
          </a:p>
          <a:p>
            <a:pPr marL="457200" indent="-457200">
              <a:buNone/>
            </a:pPr>
            <a:endParaRPr lang="it-IT" sz="2400" b="1" dirty="0" smtClean="0"/>
          </a:p>
          <a:p>
            <a:pPr marL="457200" indent="-457200">
              <a:buNone/>
            </a:pPr>
            <a:endParaRPr lang="it-IT" sz="2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Piano di </a:t>
            </a:r>
            <a:r>
              <a:rPr lang="it-IT" dirty="0" err="1" smtClean="0"/>
              <a:t>Businnes</a:t>
            </a:r>
            <a:r>
              <a:rPr lang="it-IT" dirty="0" smtClean="0"/>
              <a:t> </a:t>
            </a:r>
            <a:endParaRPr lang="it-IT"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LIMITI CULTURALI </a:t>
            </a:r>
            <a:endParaRPr lang="it-IT" dirty="0"/>
          </a:p>
        </p:txBody>
      </p:sp>
      <p:sp>
        <p:nvSpPr>
          <p:cNvPr id="3" name="Segnaposto contenuto 2"/>
          <p:cNvSpPr>
            <a:spLocks noGrp="1"/>
          </p:cNvSpPr>
          <p:nvPr>
            <p:ph idx="1"/>
          </p:nvPr>
        </p:nvSpPr>
        <p:spPr/>
        <p:txBody>
          <a:bodyPr/>
          <a:lstStyle/>
          <a:p>
            <a:pPr>
              <a:buNone/>
            </a:pPr>
            <a:r>
              <a:rPr lang="it-IT" sz="2400" b="1" dirty="0" smtClean="0"/>
              <a:t>AD OGGI LA PMI CHE NON HA SVILUPPATO LA PROPRIA PRESENZA SUI MERCATI ESTERI NON LO HA FATTO PER DUE MOTIVI :</a:t>
            </a:r>
          </a:p>
          <a:p>
            <a:r>
              <a:rPr lang="it-IT" sz="2400" b="1" u="sng" dirty="0" smtClean="0"/>
              <a:t>NON ERA ORIENTATA </a:t>
            </a:r>
            <a:r>
              <a:rPr lang="it-IT" sz="2400" b="1" dirty="0" smtClean="0"/>
              <a:t>;</a:t>
            </a:r>
          </a:p>
          <a:p>
            <a:r>
              <a:rPr lang="it-IT" sz="2400" b="1" u="sng" dirty="0" smtClean="0"/>
              <a:t>NON AVEVA LA MENTALITA’</a:t>
            </a:r>
          </a:p>
          <a:p>
            <a:pPr>
              <a:buNone/>
            </a:pPr>
            <a:endParaRPr lang="it-IT" sz="2000" dirty="0" smtClean="0"/>
          </a:p>
          <a:p>
            <a:pPr>
              <a:buNone/>
            </a:pPr>
            <a:r>
              <a:rPr lang="it-IT" sz="2000" u="sng" dirty="0" smtClean="0"/>
              <a:t>PURTROPPO IL MERCATO NON ASPETTA E QUINDI BISOGNA CAMBIARE </a:t>
            </a:r>
            <a:r>
              <a:rPr lang="it-IT" sz="2000" u="sng" dirty="0" smtClean="0"/>
              <a:t>APPROCCIO .</a:t>
            </a:r>
            <a:endParaRPr lang="it-IT" sz="2000" u="sng" dirty="0" smtClean="0"/>
          </a:p>
          <a:p>
            <a:pPr>
              <a:buNone/>
            </a:pP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TotalTime>
  <Words>1091</Words>
  <Application>Microsoft Office PowerPoint</Application>
  <PresentationFormat>Presentazione su schermo (4:3)</PresentationFormat>
  <Paragraphs>131</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Tema di Office</vt:lpstr>
      <vt:lpstr>Diapositiva 1</vt:lpstr>
      <vt:lpstr>QUADRO ECONOMICO INTERNAZIONALE</vt:lpstr>
      <vt:lpstr>PROBLEMI STRUTTURALI AREA EURO</vt:lpstr>
      <vt:lpstr>QUADRO ECONOMICO -  ITALIA  </vt:lpstr>
      <vt:lpstr>CARATTERISTICHE DELLE PMI ITALIANE </vt:lpstr>
      <vt:lpstr>RISULTATO </vt:lpstr>
      <vt:lpstr>OPPORTUNITA’ INTERNAZIONALIZZAZIONE </vt:lpstr>
      <vt:lpstr>Piano di Businnes </vt:lpstr>
      <vt:lpstr>LIMITI CULTURALI </vt:lpstr>
      <vt:lpstr>Miti da sfatare</vt:lpstr>
      <vt:lpstr>L’ internazionalizzazione digitale </vt:lpstr>
      <vt:lpstr>E-commerce diretto</vt:lpstr>
      <vt:lpstr>E-commerce indiretto</vt:lpstr>
      <vt:lpstr>CARATTERISTICHE MERCATO </vt:lpstr>
      <vt:lpstr>I SOCIAL NETWORK </vt:lpstr>
      <vt:lpstr>Strumenti digitali </vt:lpstr>
      <vt:lpstr>INBOUND MARKETING</vt:lpstr>
      <vt:lpstr>STRUMENTI INBOUND</vt:lpstr>
      <vt:lpstr>VANTAGGI </vt:lpstr>
      <vt:lpstr>Consigli operativi </vt:lpstr>
      <vt:lpstr>CONCLUSIONI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Studio Stagnitto </dc:title>
  <dc:creator>Studio</dc:creator>
  <cp:lastModifiedBy>PC-D</cp:lastModifiedBy>
  <cp:revision>66</cp:revision>
  <dcterms:created xsi:type="dcterms:W3CDTF">2012-04-10T13:03:40Z</dcterms:created>
  <dcterms:modified xsi:type="dcterms:W3CDTF">2014-10-25T10:38:30Z</dcterms:modified>
</cp:coreProperties>
</file>