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9" r:id="rId4"/>
    <p:sldId id="259" r:id="rId5"/>
    <p:sldId id="261" r:id="rId6"/>
    <p:sldId id="263" r:id="rId7"/>
    <p:sldId id="265" r:id="rId8"/>
    <p:sldId id="271" r:id="rId9"/>
    <p:sldId id="267" r:id="rId10"/>
    <p:sldId id="269" r:id="rId11"/>
    <p:sldId id="273" r:id="rId12"/>
    <p:sldId id="275" r:id="rId13"/>
    <p:sldId id="277" r:id="rId14"/>
    <p:sldId id="279" r:id="rId15"/>
    <p:sldId id="281" r:id="rId16"/>
    <p:sldId id="283" r:id="rId17"/>
    <p:sldId id="285" r:id="rId18"/>
    <p:sldId id="287" r:id="rId19"/>
    <p:sldId id="289" r:id="rId20"/>
    <p:sldId id="291" r:id="rId21"/>
    <p:sldId id="293" r:id="rId22"/>
    <p:sldId id="295" r:id="rId23"/>
    <p:sldId id="297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0C737-CA39-4582-9113-5D935902CF21}" type="datetimeFigureOut">
              <a:rPr lang="it-IT" smtClean="0"/>
              <a:pPr/>
              <a:t>25/10/2014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DD58F-8DE5-461D-A011-EB002FADD6F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DD58F-8DE5-461D-A011-EB002FADD6F0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DD58F-8DE5-461D-A011-EB002FADD6F0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DD58F-8DE5-461D-A011-EB002FADD6F0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DD58F-8DE5-461D-A011-EB002FADD6F0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DD58F-8DE5-461D-A011-EB002FADD6F0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DD58F-8DE5-461D-A011-EB002FADD6F0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DD58F-8DE5-461D-A011-EB002FADD6F0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DD58F-8DE5-461D-A011-EB002FADD6F0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DD58F-8DE5-461D-A011-EB002FADD6F0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3EBC-380D-4905-A7DE-4617CDA8513A}" type="datetimeFigureOut">
              <a:rPr lang="it-IT" smtClean="0"/>
              <a:pPr/>
              <a:t>25/10/2014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016-5F2D-47F9-B9D1-DC2FFFAF6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3EBC-380D-4905-A7DE-4617CDA8513A}" type="datetimeFigureOut">
              <a:rPr lang="it-IT" smtClean="0"/>
              <a:pPr/>
              <a:t>25/10/2014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016-5F2D-47F9-B9D1-DC2FFFAF6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3EBC-380D-4905-A7DE-4617CDA8513A}" type="datetimeFigureOut">
              <a:rPr lang="it-IT" smtClean="0"/>
              <a:pPr/>
              <a:t>25/10/2014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016-5F2D-47F9-B9D1-DC2FFFAF6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3EBC-380D-4905-A7DE-4617CDA8513A}" type="datetimeFigureOut">
              <a:rPr lang="it-IT" smtClean="0"/>
              <a:pPr/>
              <a:t>25/10/2014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016-5F2D-47F9-B9D1-DC2FFFAF6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3EBC-380D-4905-A7DE-4617CDA8513A}" type="datetimeFigureOut">
              <a:rPr lang="it-IT" smtClean="0"/>
              <a:pPr/>
              <a:t>25/10/2014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016-5F2D-47F9-B9D1-DC2FFFAF6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3EBC-380D-4905-A7DE-4617CDA8513A}" type="datetimeFigureOut">
              <a:rPr lang="it-IT" smtClean="0"/>
              <a:pPr/>
              <a:t>25/10/2014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016-5F2D-47F9-B9D1-DC2FFFAF6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3EBC-380D-4905-A7DE-4617CDA8513A}" type="datetimeFigureOut">
              <a:rPr lang="it-IT" smtClean="0"/>
              <a:pPr/>
              <a:t>25/10/2014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016-5F2D-47F9-B9D1-DC2FFFAF6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3EBC-380D-4905-A7DE-4617CDA8513A}" type="datetimeFigureOut">
              <a:rPr lang="it-IT" smtClean="0"/>
              <a:pPr/>
              <a:t>25/10/2014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016-5F2D-47F9-B9D1-DC2FFFAF6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3EBC-380D-4905-A7DE-4617CDA8513A}" type="datetimeFigureOut">
              <a:rPr lang="it-IT" smtClean="0"/>
              <a:pPr/>
              <a:t>25/10/2014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016-5F2D-47F9-B9D1-DC2FFFAF6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3EBC-380D-4905-A7DE-4617CDA8513A}" type="datetimeFigureOut">
              <a:rPr lang="it-IT" smtClean="0"/>
              <a:pPr/>
              <a:t>25/10/2014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016-5F2D-47F9-B9D1-DC2FFFAF6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3EBC-380D-4905-A7DE-4617CDA8513A}" type="datetimeFigureOut">
              <a:rPr lang="it-IT" smtClean="0"/>
              <a:pPr/>
              <a:t>25/10/2014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016-5F2D-47F9-B9D1-DC2FFFAF6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3EBC-380D-4905-A7DE-4617CDA8513A}" type="datetimeFigureOut">
              <a:rPr lang="it-IT" smtClean="0"/>
              <a:pPr/>
              <a:t>25/10/2014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33016-5F2D-47F9-B9D1-DC2FFFAF6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4714884"/>
            <a:ext cx="6786578" cy="928694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fot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471882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35406" y="4741143"/>
            <a:ext cx="6285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Franklin Gothic Heavy" pitchFamily="34" charset="0"/>
              </a:rPr>
              <a:t>D</a:t>
            </a:r>
            <a:r>
              <a:rPr lang="it-IT" sz="2800" dirty="0" smtClean="0">
                <a:solidFill>
                  <a:schemeClr val="bg1"/>
                </a:solidFill>
                <a:latin typeface="Franklin Gothic Heavy" pitchFamily="34" charset="0"/>
              </a:rPr>
              <a:t>al tradizionale al digitale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Franklin Gothic Book" pitchFamily="34" charset="0"/>
              </a:rPr>
              <a:t>COME CAMBIANO LE LEVE DEL MARKETING E DELLA COMUNICAZIONE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2844" y="5916059"/>
            <a:ext cx="5872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Franklin Gothic Heavy" pitchFamily="34" charset="0"/>
              </a:rPr>
              <a:t>Dr. Gaetano La Rosa</a:t>
            </a:r>
          </a:p>
          <a:p>
            <a:r>
              <a:rPr lang="it-IT" sz="1600" dirty="0" smtClean="0">
                <a:latin typeface="Franklin Gothic Book" pitchFamily="34" charset="0"/>
              </a:rPr>
              <a:t>Consulente di Direzione </a:t>
            </a:r>
            <a:r>
              <a:rPr lang="it-IT" sz="16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600" dirty="0" smtClean="0">
                <a:latin typeface="Franklin Gothic Book" pitchFamily="34" charset="0"/>
              </a:rPr>
              <a:t> Esperto di Marketing &amp; Comunicazione</a:t>
            </a:r>
            <a:endParaRPr lang="it-IT" sz="16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000628" y="1285860"/>
            <a:ext cx="371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Si fa spazio una comunicazione </a:t>
            </a:r>
          </a:p>
          <a:p>
            <a:pPr algn="just"/>
            <a:r>
              <a:rPr lang="it-IT" dirty="0" smtClean="0">
                <a:latin typeface="Franklin Gothic Heavy" pitchFamily="34" charset="0"/>
                <a:cs typeface="Leelawadee" pitchFamily="34" charset="-34"/>
              </a:rPr>
              <a:t>partecipativa</a:t>
            </a: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 ed</a:t>
            </a:r>
            <a:r>
              <a:rPr lang="it-IT" b="1" dirty="0" smtClean="0">
                <a:latin typeface="Franklin Gothic Book" pitchFamily="34" charset="0"/>
                <a:cs typeface="Leelawadee" pitchFamily="34" charset="-34"/>
              </a:rPr>
              <a:t> </a:t>
            </a:r>
            <a:r>
              <a:rPr lang="it-IT" dirty="0" smtClean="0">
                <a:latin typeface="Franklin Gothic Heavy" pitchFamily="34" charset="0"/>
                <a:cs typeface="Leelawadee" pitchFamily="34" charset="-34"/>
              </a:rPr>
              <a:t>inclusiva</a:t>
            </a:r>
            <a:r>
              <a:rPr lang="it-IT" b="1" dirty="0" smtClean="0">
                <a:latin typeface="Franklin Gothic Book" pitchFamily="34" charset="0"/>
                <a:cs typeface="Leelawadee" pitchFamily="34" charset="-34"/>
              </a:rPr>
              <a:t> </a:t>
            </a: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che assottiglia sempre più la differenza tra chi produce e chi consuma informazioni e contenuti.</a:t>
            </a:r>
          </a:p>
          <a:p>
            <a:pPr algn="just"/>
            <a:endParaRPr lang="it-IT" dirty="0">
              <a:latin typeface="Franklin Gothic Book" pitchFamily="34" charset="0"/>
              <a:cs typeface="Leelawadee" pitchFamily="34" charset="-34"/>
            </a:endParaRPr>
          </a:p>
          <a:p>
            <a:pPr algn="just"/>
            <a:endParaRPr lang="it-IT" dirty="0" smtClean="0">
              <a:latin typeface="Franklin Gothic Book" pitchFamily="34" charset="0"/>
              <a:cs typeface="Leelawadee" pitchFamily="34" charset="-34"/>
            </a:endParaRPr>
          </a:p>
          <a:p>
            <a:pPr algn="just"/>
            <a:endParaRPr lang="it-IT" dirty="0">
              <a:latin typeface="Franklin Gothic Book" pitchFamily="34" charset="0"/>
              <a:cs typeface="Leelawadee" pitchFamily="34" charset="-34"/>
            </a:endParaRPr>
          </a:p>
          <a:p>
            <a:pPr algn="just"/>
            <a:endParaRPr lang="it-IT" dirty="0" smtClean="0">
              <a:latin typeface="Franklin Gothic Book" pitchFamily="34" charset="0"/>
              <a:cs typeface="Leelawadee" pitchFamily="34" charset="-34"/>
            </a:endParaRPr>
          </a:p>
          <a:p>
            <a:pPr algn="just"/>
            <a:endParaRPr lang="it-IT" dirty="0">
              <a:latin typeface="Franklin Gothic Book" pitchFamily="34" charset="0"/>
              <a:cs typeface="Leelawadee" pitchFamily="34" charset="-34"/>
            </a:endParaRPr>
          </a:p>
          <a:p>
            <a:pPr algn="just"/>
            <a:endParaRPr lang="it-IT" dirty="0" smtClean="0">
              <a:latin typeface="Franklin Gothic Book" pitchFamily="34" charset="0"/>
              <a:cs typeface="Leelawadee" pitchFamily="34" charset="-34"/>
            </a:endParaRPr>
          </a:p>
          <a:p>
            <a:pPr algn="just"/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L’utente sente più attivo il proprio ruolo nelle diverse vesti di: </a:t>
            </a:r>
            <a:r>
              <a:rPr lang="it-IT" dirty="0" smtClean="0">
                <a:latin typeface="Franklin Gothic Heavy" pitchFamily="34" charset="0"/>
                <a:cs typeface="Leelawadee" pitchFamily="34" charset="-34"/>
              </a:rPr>
              <a:t>cittadino, consumatore, membro di un gruppo, lavoratore, imprenditore</a:t>
            </a: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, e così via.</a:t>
            </a:r>
          </a:p>
        </p:txBody>
      </p:sp>
      <p:pic>
        <p:nvPicPr>
          <p:cNvPr id="14" name="Immagine 13" descr="prosum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110950"/>
            <a:ext cx="4357718" cy="4889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1472" y="150017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>
                <a:latin typeface="Franklin Gothic Heavy" pitchFamily="34" charset="0"/>
                <a:cs typeface="Leelawadee" pitchFamily="34" charset="-34"/>
              </a:rPr>
              <a:t>S</a:t>
            </a:r>
            <a:r>
              <a:rPr lang="it-IT" sz="2800" dirty="0" smtClean="0">
                <a:latin typeface="Franklin Gothic Heavy" pitchFamily="34" charset="0"/>
                <a:cs typeface="Leelawadee" pitchFamily="34" charset="-34"/>
              </a:rPr>
              <a:t>ocietà di massa 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4236534" y="1500174"/>
            <a:ext cx="978408" cy="7143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500694" y="150017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Franklin Gothic Heavy" pitchFamily="34" charset="0"/>
                <a:cs typeface="Leelawadee" pitchFamily="34" charset="-34"/>
              </a:rPr>
              <a:t>S</a:t>
            </a:r>
            <a:r>
              <a:rPr lang="it-IT" sz="2800" dirty="0" smtClean="0">
                <a:latin typeface="Franklin Gothic Heavy" pitchFamily="34" charset="0"/>
                <a:cs typeface="Leelawadee" pitchFamily="34" charset="-34"/>
              </a:rPr>
              <a:t>ocietà in rete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85786" y="2184622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Franklin Gothic Heavy" pitchFamily="34" charset="0"/>
                <a:cs typeface="Leelawadee" pitchFamily="34" charset="-34"/>
              </a:rPr>
              <a:t>Monomedialità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>
                <a:latin typeface="Franklin Gothic Book" pitchFamily="34" charset="0"/>
                <a:cs typeface="Leelawadee" pitchFamily="34" charset="-34"/>
              </a:rPr>
              <a:t>Flusso comunicativo unidirezionale;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>
                <a:latin typeface="Franklin Gothic Book" pitchFamily="34" charset="0"/>
                <a:cs typeface="Leelawadee" pitchFamily="34" charset="-34"/>
              </a:rPr>
              <a:t>pubblico generalista;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>
                <a:latin typeface="Franklin Gothic Book" pitchFamily="34" charset="0"/>
                <a:cs typeface="Leelawadee" pitchFamily="34" charset="-34"/>
              </a:rPr>
              <a:t> risponde alle logiche del mercato pubblicitario (strettamente legato alle caratteristiche dell’audience).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>
                <a:latin typeface="Franklin Gothic Book" pitchFamily="34" charset="0"/>
                <a:cs typeface="Leelawadee" pitchFamily="34" charset="-34"/>
              </a:rPr>
              <a:t> Utente passivo (non c’è interazione)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500694" y="2199869"/>
            <a:ext cx="32147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Franklin Gothic Heavy" pitchFamily="34" charset="0"/>
                <a:cs typeface="Leelawadee" pitchFamily="34" charset="-34"/>
              </a:rPr>
              <a:t>Crossmedialità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>
                <a:latin typeface="Franklin Gothic Book" pitchFamily="34" charset="0"/>
                <a:cs typeface="Leelawadee" pitchFamily="34" charset="-34"/>
              </a:rPr>
              <a:t>l’utente produce contenuti in grado di influenzare l’opinione pubblica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>
                <a:latin typeface="Franklin Gothic Book" pitchFamily="34" charset="0"/>
                <a:cs typeface="Leelawadee" pitchFamily="34" charset="-34"/>
              </a:rPr>
              <a:t> contenuti multimediali e interattivi (uno stesso file può contenere testo, immagini, video e link);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>
                <a:latin typeface="Franklin Gothic Book" pitchFamily="34" charset="0"/>
                <a:cs typeface="Leelawadee" pitchFamily="34" charset="-34"/>
              </a:rPr>
              <a:t> la comunicazione parte dal basso (</a:t>
            </a:r>
            <a:r>
              <a:rPr lang="it-IT" sz="1600" dirty="0" smtClean="0">
                <a:solidFill>
                  <a:srgbClr val="FF0000"/>
                </a:solidFill>
                <a:latin typeface="Franklin Gothic Book" pitchFamily="34" charset="0"/>
                <a:cs typeface="Leelawadee" pitchFamily="34" charset="-34"/>
              </a:rPr>
              <a:t>bottom up</a:t>
            </a:r>
            <a:r>
              <a:rPr lang="it-IT" sz="1600" dirty="0" smtClean="0">
                <a:latin typeface="Franklin Gothic Book" pitchFamily="34" charset="0"/>
                <a:cs typeface="Leelawadee" pitchFamily="34" charset="-34"/>
              </a:rPr>
              <a:t>) e si fa partecipativa.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13" name="Picture 4" descr="http://www.printerslounge.com/files/One-face-to-the-customer_300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84284"/>
            <a:ext cx="4857751" cy="5302236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4572000" y="1500174"/>
            <a:ext cx="4286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Heavy" pitchFamily="34" charset="0"/>
                <a:cs typeface="Leelawadee" pitchFamily="34" charset="-34"/>
              </a:rPr>
              <a:t>Per strutturare un’efficace strategia di comunicazione, si deve:</a:t>
            </a:r>
          </a:p>
          <a:p>
            <a:endParaRPr lang="it-IT" dirty="0" smtClean="0">
              <a:latin typeface="Franklin Gothic Heavy" pitchFamily="34" charset="0"/>
              <a:cs typeface="Leelawadee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Conoscere approfonditamente il proprio target e i (nuovi) media per raggiungerlo;</a:t>
            </a:r>
          </a:p>
          <a:p>
            <a:endParaRPr lang="it-IT" dirty="0" smtClean="0">
              <a:latin typeface="Franklin Gothic Book" pitchFamily="34" charset="0"/>
              <a:cs typeface="Leelawadee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Franklin Gothic Book" pitchFamily="34" charset="0"/>
                <a:cs typeface="Leelawadee" pitchFamily="34" charset="-34"/>
              </a:rPr>
              <a:t> </a:t>
            </a: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adottare i principi della crossmedialità.</a:t>
            </a:r>
            <a:endParaRPr lang="it-IT" dirty="0">
              <a:latin typeface="Franklin Gothic Book" pitchFamily="34" charset="0"/>
              <a:cs typeface="Leelawadee" pitchFamily="34" charset="-34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572000" y="4643446"/>
            <a:ext cx="41434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err="1" smtClean="0">
                <a:solidFill>
                  <a:srgbClr val="FF0000"/>
                </a:solidFill>
                <a:latin typeface="Franklin Gothic Heavy" pitchFamily="34" charset="0"/>
                <a:cs typeface="Leelawadee" pitchFamily="34" charset="-34"/>
              </a:rPr>
              <a:t>#Crossmedialità</a:t>
            </a:r>
            <a:endParaRPr lang="it-IT" sz="1400" dirty="0" smtClean="0">
              <a:solidFill>
                <a:srgbClr val="FF0000"/>
              </a:solidFill>
              <a:latin typeface="Franklin Gothic Heavy" pitchFamily="34" charset="0"/>
              <a:cs typeface="Leelawadee" pitchFamily="34" charset="-34"/>
            </a:endParaRPr>
          </a:p>
          <a:p>
            <a:pPr algn="just"/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Franklin Gothic Book" pitchFamily="34" charset="0"/>
                <a:cs typeface="Leelawadee" pitchFamily="34" charset="-34"/>
              </a:rPr>
              <a:t>Mettere in connessione i mezzi di comunicazione dispiegando l’informazione e/o il messaggio nei suoi diversi formati e canali.</a:t>
            </a:r>
          </a:p>
          <a:p>
            <a:pPr algn="just"/>
            <a:endParaRPr lang="it-IT" sz="1400" dirty="0">
              <a:solidFill>
                <a:schemeClr val="bg1">
                  <a:lumMod val="50000"/>
                </a:schemeClr>
              </a:solidFill>
              <a:latin typeface="Franklin Gothic Book" pitchFamily="34" charset="0"/>
              <a:cs typeface="Leelawadee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28596" y="1428736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Franklin Gothic Heavy" pitchFamily="34" charset="0"/>
                <a:cs typeface="Leelawadee" pitchFamily="34" charset="-34"/>
              </a:rPr>
              <a:t>Gli </a:t>
            </a:r>
            <a:r>
              <a:rPr lang="it-IT" dirty="0" smtClean="0">
                <a:solidFill>
                  <a:srgbClr val="FF0000"/>
                </a:solidFill>
                <a:latin typeface="Franklin Gothic Heavy" pitchFamily="34" charset="0"/>
                <a:cs typeface="Leelawadee" pitchFamily="34" charset="-34"/>
              </a:rPr>
              <a:t>obiettivi di comunicazione</a:t>
            </a:r>
            <a:r>
              <a:rPr lang="it-IT" dirty="0" smtClean="0">
                <a:latin typeface="Franklin Gothic Heavy" pitchFamily="34" charset="0"/>
                <a:cs typeface="Leelawadee" pitchFamily="34" charset="-34"/>
              </a:rPr>
              <a:t>, prima e dopo (oggi).</a:t>
            </a:r>
          </a:p>
          <a:p>
            <a:pPr algn="just"/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Nell’era della relazione, il successo di un’impresa è proporzionale al livello di fiducia che si è saputo conquistare.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00034" y="2781256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  <a:latin typeface="Franklin Gothic Heavy" pitchFamily="34" charset="0"/>
                <a:cs typeface="Leelawadee" pitchFamily="34" charset="-34"/>
              </a:rPr>
              <a:t>Prima</a:t>
            </a:r>
          </a:p>
          <a:p>
            <a:pPr algn="just"/>
            <a:endParaRPr lang="it-IT" dirty="0" smtClean="0">
              <a:solidFill>
                <a:srgbClr val="FF0000"/>
              </a:solidFill>
              <a:latin typeface="Franklin Gothic Heavy" pitchFamily="34" charset="0"/>
              <a:cs typeface="Leelawadee" pitchFamily="34" charset="-34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Incremento vendite;</a:t>
            </a:r>
          </a:p>
          <a:p>
            <a:pPr algn="just">
              <a:buFont typeface="Wingdings" pitchFamily="2" charset="2"/>
              <a:buChar char="v"/>
            </a:pPr>
            <a:endParaRPr lang="it-IT" dirty="0" smtClean="0">
              <a:latin typeface="Franklin Gothic Book" pitchFamily="34" charset="0"/>
              <a:cs typeface="Leelawadee" pitchFamily="34" charset="-34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Persuasione;</a:t>
            </a:r>
          </a:p>
          <a:p>
            <a:pPr algn="just">
              <a:buFont typeface="Wingdings" pitchFamily="2" charset="2"/>
              <a:buChar char="v"/>
            </a:pPr>
            <a:endParaRPr lang="it-IT" dirty="0" smtClean="0">
              <a:latin typeface="Franklin Gothic Book" pitchFamily="34" charset="0"/>
              <a:cs typeface="Leelawadee" pitchFamily="34" charset="-34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Notorietà;</a:t>
            </a:r>
          </a:p>
          <a:p>
            <a:pPr algn="just"/>
            <a:endParaRPr lang="it-IT" dirty="0" smtClean="0">
              <a:solidFill>
                <a:schemeClr val="bg1">
                  <a:lumMod val="50000"/>
                </a:schemeClr>
              </a:solidFill>
              <a:latin typeface="Franklin Gothic Book" pitchFamily="34" charset="0"/>
              <a:cs typeface="Leelawadee" pitchFamily="34" charset="-34"/>
            </a:endParaRPr>
          </a:p>
          <a:p>
            <a:pPr algn="just"/>
            <a:r>
              <a:rPr lang="it-IT" dirty="0" smtClean="0">
                <a:solidFill>
                  <a:srgbClr val="FF0000"/>
                </a:solidFill>
                <a:latin typeface="Franklin Gothic Heavy" pitchFamily="34" charset="0"/>
                <a:cs typeface="Leelawadee" pitchFamily="34" charset="-34"/>
              </a:rPr>
              <a:t>Ci si rivolgeva ad un target</a:t>
            </a:r>
          </a:p>
          <a:p>
            <a:pPr algn="just"/>
            <a:endParaRPr lang="it-IT" dirty="0">
              <a:solidFill>
                <a:schemeClr val="bg1">
                  <a:lumMod val="50000"/>
                </a:schemeClr>
              </a:solidFill>
              <a:latin typeface="Franklin Gothic Book" pitchFamily="34" charset="0"/>
              <a:cs typeface="Leelawadee" pitchFamily="34" charset="-34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857752" y="2781256"/>
            <a:ext cx="4143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Franklin Gothic Heavy" pitchFamily="34" charset="0"/>
                <a:cs typeface="Leelawadee" pitchFamily="34" charset="-34"/>
              </a:rPr>
              <a:t>Oggi</a:t>
            </a:r>
          </a:p>
          <a:p>
            <a:endParaRPr lang="it-IT" dirty="0" smtClean="0">
              <a:solidFill>
                <a:srgbClr val="FF0000"/>
              </a:solidFill>
              <a:latin typeface="Franklin Gothic Heavy" pitchFamily="34" charset="0"/>
              <a:cs typeface="Leelawadee" pitchFamily="34" charset="-34"/>
            </a:endParaRP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Incremento fiducia;</a:t>
            </a:r>
          </a:p>
          <a:p>
            <a:pPr>
              <a:buFont typeface="Wingdings" pitchFamily="2" charset="2"/>
              <a:buChar char="v"/>
            </a:pPr>
            <a:endParaRPr lang="it-IT" dirty="0" smtClean="0">
              <a:latin typeface="Franklin Gothic Book" pitchFamily="34" charset="0"/>
              <a:cs typeface="Leelawadee" pitchFamily="34" charset="-34"/>
            </a:endParaRP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Coinvolgimento;</a:t>
            </a:r>
          </a:p>
          <a:p>
            <a:pPr>
              <a:buFont typeface="Wingdings" pitchFamily="2" charset="2"/>
              <a:buChar char="v"/>
            </a:pPr>
            <a:endParaRPr lang="it-IT" dirty="0" smtClean="0">
              <a:latin typeface="Franklin Gothic Book" pitchFamily="34" charset="0"/>
              <a:cs typeface="Leelawadee" pitchFamily="34" charset="-34"/>
            </a:endParaRP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Reputazione;</a:t>
            </a:r>
          </a:p>
          <a:p>
            <a:endParaRPr lang="it-IT" dirty="0" smtClean="0">
              <a:solidFill>
                <a:schemeClr val="bg1">
                  <a:lumMod val="50000"/>
                </a:schemeClr>
              </a:solidFill>
              <a:latin typeface="Franklin Gothic Book" pitchFamily="34" charset="0"/>
              <a:cs typeface="Leelawadee" pitchFamily="34" charset="-34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Franklin Gothic Heavy" pitchFamily="34" charset="0"/>
                <a:cs typeface="Leelawadee" pitchFamily="34" charset="-34"/>
              </a:rPr>
              <a:t>Ci si rivolge ad una comunità di persone</a:t>
            </a:r>
          </a:p>
          <a:p>
            <a:endParaRPr lang="it-IT" dirty="0">
              <a:solidFill>
                <a:schemeClr val="bg1">
                  <a:lumMod val="50000"/>
                </a:schemeClr>
              </a:solidFill>
              <a:latin typeface="Franklin Gothic Book" pitchFamily="34" charset="0"/>
              <a:cs typeface="Leelawadee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57356" y="3071810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Franklin Gothic Book" pitchFamily="34" charset="0"/>
              </a:rPr>
              <a:t>Fare </a:t>
            </a:r>
            <a:r>
              <a:rPr lang="it-IT" sz="2400" dirty="0" smtClean="0">
                <a:solidFill>
                  <a:srgbClr val="DEA900"/>
                </a:solidFill>
                <a:latin typeface="Franklin Gothic Heavy" pitchFamily="34" charset="0"/>
              </a:rPr>
              <a:t>marketing</a:t>
            </a:r>
            <a:r>
              <a:rPr lang="it-IT" sz="2400" dirty="0" smtClean="0">
                <a:latin typeface="Franklin Gothic Book" pitchFamily="34" charset="0"/>
              </a:rPr>
              <a:t> nell’era </a:t>
            </a:r>
            <a:r>
              <a:rPr lang="it-IT" sz="2400" dirty="0" smtClean="0">
                <a:solidFill>
                  <a:srgbClr val="DEA900"/>
                </a:solidFill>
                <a:latin typeface="Franklin Gothic Heavy" pitchFamily="34" charset="0"/>
              </a:rPr>
              <a:t>digitale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28596" y="1428736"/>
            <a:ext cx="8286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Franklin Gothic Heavy" pitchFamily="34" charset="0"/>
                <a:cs typeface="Leelawadee" pitchFamily="34" charset="-34"/>
              </a:rPr>
              <a:t>Il marketing digitale non è una disciplina a sé stante. </a:t>
            </a: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Ma va inteso in ottica di integrazione a quelle che sono le leve del marketing mix:</a:t>
            </a:r>
          </a:p>
          <a:p>
            <a:pPr algn="just"/>
            <a:endParaRPr lang="it-IT" dirty="0" smtClean="0">
              <a:latin typeface="Franklin Gothic Book" pitchFamily="34" charset="0"/>
              <a:cs typeface="Leelawadee" pitchFamily="34" charset="-34"/>
            </a:endParaRPr>
          </a:p>
          <a:p>
            <a:pPr algn="ctr"/>
            <a:r>
              <a:rPr lang="it-IT" dirty="0" smtClean="0">
                <a:solidFill>
                  <a:srgbClr val="DEA900"/>
                </a:solidFill>
                <a:latin typeface="Franklin Gothic Heavy" pitchFamily="34" charset="0"/>
                <a:cs typeface="Leelawadee" pitchFamily="34" charset="-34"/>
              </a:rPr>
              <a:t>prodotto - prezzo - distribuzione - comunicazione</a:t>
            </a:r>
          </a:p>
          <a:p>
            <a:pPr algn="ctr"/>
            <a:endParaRPr lang="it-IT" dirty="0" smtClean="0">
              <a:solidFill>
                <a:srgbClr val="DEA900"/>
              </a:solidFill>
              <a:latin typeface="Franklin Gothic Heavy" pitchFamily="34" charset="0"/>
              <a:cs typeface="Leelawadee" pitchFamily="34" charset="-34"/>
            </a:endParaRPr>
          </a:p>
          <a:p>
            <a:pPr algn="just"/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continuano ad essere individuati i gruppi (segmenti) di consumatori - va tenuta in considerazione la dimensione e la profittabilità del mercato - il ciclo di vita del prodotto, vanno pianificati i media, etc.</a:t>
            </a:r>
          </a:p>
          <a:p>
            <a:pPr algn="just"/>
            <a:endParaRPr lang="it-IT" dirty="0" smtClean="0">
              <a:latin typeface="Franklin Gothic Book" pitchFamily="34" charset="0"/>
              <a:cs typeface="Leelawadee" pitchFamily="34" charset="-34"/>
            </a:endParaRPr>
          </a:p>
          <a:p>
            <a:pPr algn="just"/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Le strategie digitali possono arricchire i processi di definizione della domanda-offerta di prodotti, attraverso l’utilizzo delle opportunità offerte dalla rete.</a:t>
            </a:r>
          </a:p>
          <a:p>
            <a:pPr algn="just"/>
            <a:endParaRPr lang="it-IT" dirty="0" smtClean="0">
              <a:latin typeface="Franklin Gothic Book" pitchFamily="34" charset="0"/>
              <a:cs typeface="Leelawadee" pitchFamily="34" charset="-34"/>
            </a:endParaRPr>
          </a:p>
          <a:p>
            <a:pPr algn="just"/>
            <a:endParaRPr lang="it-IT" dirty="0" smtClean="0">
              <a:latin typeface="Franklin Gothic Book" pitchFamily="34" charset="0"/>
              <a:cs typeface="Leelawadee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28596" y="1071546"/>
            <a:ext cx="8286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>
                <a:latin typeface="Franklin Gothic Heavy" pitchFamily="34" charset="0"/>
                <a:cs typeface="Leelawadee" pitchFamily="34" charset="-34"/>
              </a:rPr>
              <a:t>E-product</a:t>
            </a:r>
            <a:endParaRPr lang="it-IT" dirty="0" smtClean="0">
              <a:latin typeface="Franklin Gothic Heavy" pitchFamily="34" charset="0"/>
              <a:cs typeface="Leelawadee" pitchFamily="34" charset="-34"/>
            </a:endParaRPr>
          </a:p>
          <a:p>
            <a:pPr algn="just"/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Il digitale può fare evolvere il percorso classico di definizione del prodotto stesso: la progettazione o il miglioramento dello stesso creando un vero e proprio “reparto” di </a:t>
            </a:r>
            <a:r>
              <a:rPr lang="it-IT" dirty="0" smtClean="0">
                <a:latin typeface="Franklin Gothic Heavy" pitchFamily="34" charset="0"/>
                <a:cs typeface="Leelawadee" pitchFamily="34" charset="-34"/>
              </a:rPr>
              <a:t>ricerca e sviluppo condiviso</a:t>
            </a: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.</a:t>
            </a:r>
          </a:p>
          <a:p>
            <a:pPr algn="just"/>
            <a:endParaRPr lang="it-IT" dirty="0" smtClean="0">
              <a:latin typeface="Franklin Gothic Book" pitchFamily="34" charset="0"/>
              <a:cs typeface="Leelawadee" pitchFamily="34" charset="-34"/>
            </a:endParaRPr>
          </a:p>
          <a:p>
            <a:pPr algn="just"/>
            <a:r>
              <a:rPr lang="it-IT" dirty="0" smtClean="0">
                <a:solidFill>
                  <a:srgbClr val="DEA900"/>
                </a:solidFill>
                <a:latin typeface="Franklin Gothic Heavy" pitchFamily="34" charset="0"/>
                <a:cs typeface="Leelawadee" pitchFamily="34" charset="-34"/>
              </a:rPr>
              <a:t>Il </a:t>
            </a:r>
            <a:r>
              <a:rPr lang="it-IT" dirty="0" err="1" smtClean="0">
                <a:solidFill>
                  <a:srgbClr val="DEA900"/>
                </a:solidFill>
                <a:latin typeface="Franklin Gothic Heavy" pitchFamily="34" charset="0"/>
                <a:cs typeface="Leelawadee" pitchFamily="34" charset="-34"/>
              </a:rPr>
              <a:t>Crowdsourcing</a:t>
            </a:r>
            <a:r>
              <a:rPr lang="it-IT" dirty="0" smtClean="0">
                <a:solidFill>
                  <a:srgbClr val="DEA900"/>
                </a:solidFill>
                <a:latin typeface="Franklin Gothic Heavy" pitchFamily="34" charset="0"/>
                <a:cs typeface="Leelawadee" pitchFamily="34" charset="-34"/>
              </a:rPr>
              <a:t>: </a:t>
            </a: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da</a:t>
            </a:r>
            <a:r>
              <a:rPr lang="it-IT" dirty="0" smtClean="0">
                <a:latin typeface="Franklin Gothic Heavy" pitchFamily="34" charset="0"/>
                <a:cs typeface="Leelawadee" pitchFamily="34" charset="-34"/>
              </a:rPr>
              <a:t> “</a:t>
            </a:r>
            <a:r>
              <a:rPr lang="it-IT" dirty="0" err="1" smtClean="0">
                <a:latin typeface="Franklin Gothic Heavy" pitchFamily="34" charset="0"/>
                <a:cs typeface="Leelawadee" pitchFamily="34" charset="-34"/>
              </a:rPr>
              <a:t>crowd</a:t>
            </a:r>
            <a:r>
              <a:rPr lang="it-IT" dirty="0" smtClean="0">
                <a:latin typeface="Franklin Gothic Heavy" pitchFamily="34" charset="0"/>
                <a:cs typeface="Leelawadee" pitchFamily="34" charset="-34"/>
              </a:rPr>
              <a:t>” </a:t>
            </a: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(folla) e</a:t>
            </a:r>
            <a:r>
              <a:rPr lang="it-IT" dirty="0" smtClean="0">
                <a:latin typeface="Franklin Gothic Heavy" pitchFamily="34" charset="0"/>
                <a:cs typeface="Leelawadee" pitchFamily="34" charset="-34"/>
              </a:rPr>
              <a:t> “outsourcing” </a:t>
            </a: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(attività </a:t>
            </a:r>
            <a:r>
              <a:rPr lang="it-IT" dirty="0" err="1" smtClean="0">
                <a:latin typeface="Franklin Gothic Book" pitchFamily="34" charset="0"/>
                <a:cs typeface="Leelawadee" pitchFamily="34" charset="-34"/>
              </a:rPr>
              <a:t>esternalizzate</a:t>
            </a: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 da un’azienda). La domanda può ideare, creare e migliorare un prodotto.</a:t>
            </a:r>
          </a:p>
          <a:p>
            <a:pPr algn="just"/>
            <a:endParaRPr lang="it-IT" dirty="0" smtClean="0">
              <a:latin typeface="Franklin Gothic Book" pitchFamily="34" charset="0"/>
              <a:cs typeface="Leelawadee" pitchFamily="34" charset="-34"/>
            </a:endParaRPr>
          </a:p>
          <a:p>
            <a:pPr algn="just"/>
            <a:endParaRPr lang="it-IT" dirty="0" smtClean="0">
              <a:latin typeface="Franklin Gothic Book" pitchFamily="34" charset="0"/>
              <a:cs typeface="Leelawadee" pitchFamily="34" charset="-34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8596" y="3657431"/>
            <a:ext cx="8286808" cy="2043113"/>
          </a:xfrm>
          <a:prstGeom prst="round2Diag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  <a:latin typeface="Franklin Gothic Heavy" pitchFamily="34" charset="0"/>
                <a:cs typeface="Leelawadee" pitchFamily="34" charset="-34"/>
              </a:rPr>
              <a:t>Caso studio</a:t>
            </a:r>
          </a:p>
          <a:p>
            <a:pPr algn="just"/>
            <a:r>
              <a:rPr lang="it-IT" dirty="0" smtClean="0">
                <a:latin typeface="Franklin Gothic Heavy" pitchFamily="34" charset="0"/>
                <a:cs typeface="Leelawadee" pitchFamily="34" charset="-34"/>
              </a:rPr>
              <a:t>Il lancio della 500 </a:t>
            </a: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è stato preceduto da un’intensa attività di </a:t>
            </a:r>
            <a:r>
              <a:rPr lang="it-IT" dirty="0" err="1" smtClean="0">
                <a:latin typeface="Franklin Gothic Book" pitchFamily="34" charset="0"/>
                <a:cs typeface="Leelawadee" pitchFamily="34" charset="-34"/>
              </a:rPr>
              <a:t>crowdsourcing</a:t>
            </a: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 condotta sulla piattaforma </a:t>
            </a:r>
            <a:r>
              <a:rPr lang="it-IT" dirty="0" smtClean="0">
                <a:latin typeface="Franklin Gothic Heavy" pitchFamily="34" charset="0"/>
                <a:cs typeface="Leelawadee" pitchFamily="34" charset="-34"/>
              </a:rPr>
              <a:t>500wantsyou</a:t>
            </a:r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, dove ognuno poteva dare il suo contributo, esprimere un giudizio, fornire consigli utili su tanti particolari progettuali.</a:t>
            </a:r>
          </a:p>
          <a:p>
            <a:pPr algn="just"/>
            <a:endParaRPr lang="it-IT" dirty="0" smtClean="0">
              <a:latin typeface="Franklin Gothic Book" pitchFamily="34" charset="0"/>
              <a:cs typeface="Leelawadee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500-wants-you-home-releas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0811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85720" y="1681451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Franklin Gothic Heavy" pitchFamily="34" charset="0"/>
                <a:cs typeface="Leelawadee" pitchFamily="34" charset="-34"/>
              </a:rPr>
              <a:t>500 WANTS </a:t>
            </a:r>
            <a:r>
              <a:rPr lang="it-IT" sz="2400" dirty="0" smtClean="0">
                <a:solidFill>
                  <a:srgbClr val="DEA900"/>
                </a:solidFill>
                <a:latin typeface="Franklin Gothic Heavy" pitchFamily="34" charset="0"/>
                <a:cs typeface="Leelawadee" pitchFamily="34" charset="-34"/>
              </a:rPr>
              <a:t>YOU</a:t>
            </a:r>
            <a:endParaRPr lang="it-IT" sz="2400" dirty="0" smtClean="0">
              <a:solidFill>
                <a:srgbClr val="DEA900"/>
              </a:solidFill>
              <a:latin typeface="Franklin Gothic Book" pitchFamily="34" charset="0"/>
              <a:cs typeface="Leelawadee" pitchFamily="34" charset="-34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5720" y="2192246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Franklin Gothic Book" pitchFamily="34" charset="0"/>
              </a:rPr>
              <a:t>Un </a:t>
            </a:r>
            <a:r>
              <a:rPr lang="it-IT" dirty="0" smtClean="0">
                <a:latin typeface="Franklin Gothic Heavy" pitchFamily="34" charset="0"/>
              </a:rPr>
              <a:t>laboratorio online</a:t>
            </a:r>
            <a:r>
              <a:rPr lang="it-IT" dirty="0" smtClean="0">
                <a:latin typeface="Franklin Gothic Book" pitchFamily="34" charset="0"/>
              </a:rPr>
              <a:t> dove contribuire, in modo creativo ed originale, alla costruzione non solo del </a:t>
            </a:r>
            <a:r>
              <a:rPr lang="it-IT" dirty="0" err="1" smtClean="0">
                <a:latin typeface="Franklin Gothic Book" pitchFamily="34" charset="0"/>
              </a:rPr>
              <a:t>concept</a:t>
            </a:r>
            <a:r>
              <a:rPr lang="it-IT" dirty="0" smtClean="0">
                <a:latin typeface="Franklin Gothic Book" pitchFamily="34" charset="0"/>
              </a:rPr>
              <a:t> delle linee e accessori della nuova 500 ma, anche di un vero e proprio </a:t>
            </a:r>
            <a:r>
              <a:rPr lang="it-IT" dirty="0" smtClean="0">
                <a:latin typeface="Franklin Gothic Heavy" pitchFamily="34" charset="0"/>
              </a:rPr>
              <a:t>500 </a:t>
            </a:r>
            <a:r>
              <a:rPr lang="it-IT" dirty="0" err="1" smtClean="0">
                <a:latin typeface="Franklin Gothic Heavy" pitchFamily="34" charset="0"/>
              </a:rPr>
              <a:t>lifestyle</a:t>
            </a:r>
            <a:r>
              <a:rPr lang="it-IT" dirty="0" smtClean="0">
                <a:latin typeface="Franklin Gothic Book" pitchFamily="34" charset="0"/>
              </a:rPr>
              <a:t> che si concretizza nelle diverse sezioni del sito della Fiat500.</a:t>
            </a:r>
          </a:p>
          <a:p>
            <a:pPr algn="just"/>
            <a:endParaRPr lang="it-IT" dirty="0" smtClean="0">
              <a:latin typeface="Franklin Gothic Book" pitchFamily="34" charset="0"/>
            </a:endParaRPr>
          </a:p>
          <a:p>
            <a:pPr algn="just"/>
            <a:r>
              <a:rPr lang="it-IT" dirty="0" smtClean="0">
                <a:latin typeface="Franklin Gothic Book" pitchFamily="34" charset="0"/>
              </a:rPr>
              <a:t>Il sito web ha ricevuto anche il prestigioso premio della VII edizione dell’ </a:t>
            </a:r>
            <a:r>
              <a:rPr lang="it-IT" dirty="0" smtClean="0">
                <a:latin typeface="Franklin Gothic Heavy" pitchFamily="34" charset="0"/>
              </a:rPr>
              <a:t>Interactive Key Award</a:t>
            </a:r>
            <a:r>
              <a:rPr lang="it-IT" dirty="0" smtClean="0">
                <a:latin typeface="Franklin Gothic Book" pitchFamily="34" charset="0"/>
              </a:rPr>
              <a:t> per essersi distinto per originalità, creatività e uso innovativo della tecnologia nella categoria trasporto ed energia.</a:t>
            </a:r>
            <a:endParaRPr lang="it-IT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2844" y="150017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Franklin Gothic Heavy" pitchFamily="34" charset="0"/>
                <a:cs typeface="Leelawadee" pitchFamily="34" charset="-34"/>
              </a:rPr>
              <a:t>500 WANTS </a:t>
            </a:r>
            <a:r>
              <a:rPr lang="it-IT" sz="2400" dirty="0" smtClean="0">
                <a:solidFill>
                  <a:srgbClr val="DEA900"/>
                </a:solidFill>
                <a:latin typeface="Franklin Gothic Heavy" pitchFamily="34" charset="0"/>
                <a:cs typeface="Leelawadee" pitchFamily="34" charset="-34"/>
              </a:rPr>
              <a:t>YOU</a:t>
            </a:r>
            <a:endParaRPr lang="it-IT" sz="2400" dirty="0" smtClean="0">
              <a:solidFill>
                <a:srgbClr val="DEA900"/>
              </a:solidFill>
              <a:latin typeface="Franklin Gothic Book" pitchFamily="34" charset="0"/>
              <a:cs typeface="Leelawadee" pitchFamily="34" charset="-34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2844" y="2817682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Franklin Gothic Book" pitchFamily="34" charset="0"/>
              </a:rPr>
              <a:t>La prima sezione del sito </a:t>
            </a:r>
            <a:r>
              <a:rPr lang="it-IT" dirty="0" smtClean="0">
                <a:solidFill>
                  <a:srgbClr val="FF0000"/>
                </a:solidFill>
                <a:latin typeface="Franklin Gothic Heavy" pitchFamily="34" charset="0"/>
              </a:rPr>
              <a:t>Speak 500</a:t>
            </a:r>
            <a:r>
              <a:rPr lang="it-IT" dirty="0" smtClean="0">
                <a:latin typeface="Franklin Gothic Book" pitchFamily="34" charset="0"/>
              </a:rPr>
              <a:t> è il primo corso internazionale di “500”, per imparare a pronunciare correttamente 500 in tutte le lingue del mondo.</a:t>
            </a:r>
            <a:br>
              <a:rPr lang="it-IT" dirty="0" smtClean="0">
                <a:latin typeface="Franklin Gothic Book" pitchFamily="34" charset="0"/>
              </a:rPr>
            </a:br>
            <a:r>
              <a:rPr lang="it-IT" dirty="0" smtClean="0">
                <a:latin typeface="Franklin Gothic Book" pitchFamily="34" charset="0"/>
              </a:rPr>
              <a:t>Cliccando sulle varie nazioni si ascolta la parola 500 in tutte le lingue.</a:t>
            </a:r>
            <a:endParaRPr lang="it-IT" dirty="0">
              <a:latin typeface="Franklin Gothic Book" pitchFamily="34" charset="0"/>
            </a:endParaRPr>
          </a:p>
        </p:txBody>
      </p:sp>
      <p:pic>
        <p:nvPicPr>
          <p:cNvPr id="7" name="Immagine 6" descr="SPEAK 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094" y="2814652"/>
            <a:ext cx="47625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time-for-change-t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24"/>
            <a:ext cx="9017065" cy="507209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643306" y="2071678"/>
            <a:ext cx="4857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Franklin Gothic Book" pitchFamily="34" charset="0"/>
              </a:rPr>
              <a:t>p</a:t>
            </a:r>
            <a:r>
              <a:rPr lang="it-IT" sz="2400" dirty="0" smtClean="0">
                <a:latin typeface="Franklin Gothic Book" pitchFamily="34" charset="0"/>
              </a:rPr>
              <a:t>iù attenzione ai segnali di </a:t>
            </a:r>
            <a:r>
              <a:rPr lang="it-IT" sz="5400" dirty="0" smtClean="0">
                <a:solidFill>
                  <a:srgbClr val="FF0000"/>
                </a:solidFill>
                <a:latin typeface="Franklin Gothic Heavy" pitchFamily="34" charset="0"/>
              </a:rPr>
              <a:t>cambiamento</a:t>
            </a:r>
            <a:endParaRPr lang="it-IT" sz="5400" dirty="0" smtClean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14744" y="3286124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Franklin Gothic Book" pitchFamily="34" charset="0"/>
              </a:rPr>
              <a:t>Una delle pecche più frequente del management aziendale è di non porre sufficiente attenzione ai segnali di cambiamento provenienti dal mercato.</a:t>
            </a:r>
          </a:p>
          <a:p>
            <a:pPr algn="just"/>
            <a:endParaRPr lang="it-IT" dirty="0" smtClean="0">
              <a:latin typeface="Franklin Gothic Book" pitchFamily="34" charset="0"/>
            </a:endParaRPr>
          </a:p>
          <a:p>
            <a:pPr algn="just"/>
            <a:r>
              <a:rPr lang="it-IT" dirty="0" smtClean="0">
                <a:latin typeface="Franklin Gothic Book" pitchFamily="34" charset="0"/>
              </a:rPr>
              <a:t>L’autoreferenzialità delle imprese “padronali” rappresenta il maggior ostacolo al cambiamento.</a:t>
            </a:r>
            <a:endParaRPr lang="it-IT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2844" y="150017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Franklin Gothic Heavy" pitchFamily="34" charset="0"/>
                <a:cs typeface="Leelawadee" pitchFamily="34" charset="-34"/>
              </a:rPr>
              <a:t>500 WANTS </a:t>
            </a:r>
            <a:r>
              <a:rPr lang="it-IT" sz="2400" dirty="0" smtClean="0">
                <a:solidFill>
                  <a:srgbClr val="DEA900"/>
                </a:solidFill>
                <a:latin typeface="Franklin Gothic Heavy" pitchFamily="34" charset="0"/>
                <a:cs typeface="Leelawadee" pitchFamily="34" charset="-34"/>
              </a:rPr>
              <a:t>YOU</a:t>
            </a:r>
            <a:endParaRPr lang="it-IT" sz="2400" dirty="0" smtClean="0">
              <a:solidFill>
                <a:srgbClr val="DEA900"/>
              </a:solidFill>
              <a:latin typeface="Franklin Gothic Book" pitchFamily="34" charset="0"/>
              <a:cs typeface="Leelawadee" pitchFamily="34" charset="-34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2844" y="2285992"/>
            <a:ext cx="41434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Franklin Gothic Book" pitchFamily="34" charset="0"/>
              </a:rPr>
              <a:t>La seconda sezione </a:t>
            </a:r>
            <a:r>
              <a:rPr lang="it-IT" dirty="0" smtClean="0">
                <a:solidFill>
                  <a:srgbClr val="FF0000"/>
                </a:solidFill>
                <a:latin typeface="Franklin Gothic Heavy" pitchFamily="34" charset="0"/>
              </a:rPr>
              <a:t>Jingle Box</a:t>
            </a:r>
            <a:r>
              <a:rPr lang="it-IT" dirty="0" smtClean="0">
                <a:latin typeface="Franklin Gothic Book" pitchFamily="34" charset="0"/>
              </a:rPr>
              <a:t>, è un player musicale grazie a cui gli utenti possono improvvisarsi musicisti, componendo la propria colonna sonora per la homepage. E’ possibile interagire con una vera e propria consolle da DJ dove selezionare e mixare numerose basi musicali, effetti sonori e oltre 70 </a:t>
            </a:r>
            <a:r>
              <a:rPr lang="it-IT" dirty="0" err="1" smtClean="0">
                <a:latin typeface="Franklin Gothic Book" pitchFamily="34" charset="0"/>
              </a:rPr>
              <a:t>claim</a:t>
            </a:r>
            <a:r>
              <a:rPr lang="it-IT" dirty="0" smtClean="0">
                <a:latin typeface="Franklin Gothic Book" pitchFamily="34" charset="0"/>
              </a:rPr>
              <a:t> vocali ( in italiano e inglese ). I jingle così creati si potranno ascoltare immediatamente, decidere di inserirli nell’archivio del sito e perfino scaricarli sul proprio computer come file MP3.</a:t>
            </a:r>
            <a:endParaRPr lang="it-IT" dirty="0">
              <a:latin typeface="Franklin Gothic Book" pitchFamily="34" charset="0"/>
            </a:endParaRPr>
          </a:p>
        </p:txBody>
      </p:sp>
      <p:pic>
        <p:nvPicPr>
          <p:cNvPr id="7" name="Immagine 6" descr="SPEAK 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57430"/>
            <a:ext cx="3985237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2844" y="150017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Franklin Gothic Heavy" pitchFamily="34" charset="0"/>
                <a:cs typeface="Leelawadee" pitchFamily="34" charset="-34"/>
              </a:rPr>
              <a:t>500 WANTS </a:t>
            </a:r>
            <a:r>
              <a:rPr lang="it-IT" sz="2400" dirty="0" smtClean="0">
                <a:solidFill>
                  <a:srgbClr val="DEA900"/>
                </a:solidFill>
                <a:latin typeface="Franklin Gothic Heavy" pitchFamily="34" charset="0"/>
                <a:cs typeface="Leelawadee" pitchFamily="34" charset="-34"/>
              </a:rPr>
              <a:t>YOU</a:t>
            </a:r>
            <a:endParaRPr lang="it-IT" sz="2400" dirty="0" smtClean="0">
              <a:solidFill>
                <a:srgbClr val="DEA900"/>
              </a:solidFill>
              <a:latin typeface="Franklin Gothic Book" pitchFamily="34" charset="0"/>
              <a:cs typeface="Leelawadee" pitchFamily="34" charset="-34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2844" y="2285992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Franklin Gothic Book" pitchFamily="34" charset="0"/>
              </a:rPr>
              <a:t>La sezione </a:t>
            </a:r>
            <a:r>
              <a:rPr lang="it-IT" dirty="0" smtClean="0">
                <a:solidFill>
                  <a:srgbClr val="FF0000"/>
                </a:solidFill>
                <a:latin typeface="Franklin Gothic Heavy" pitchFamily="34" charset="0"/>
              </a:rPr>
              <a:t>Facce da 500</a:t>
            </a:r>
            <a:r>
              <a:rPr lang="it-IT" dirty="0" smtClean="0">
                <a:latin typeface="Franklin Gothic Book" pitchFamily="34" charset="0"/>
              </a:rPr>
              <a:t> è tra le più simpatiche: invia una tua foto e troverai sicuramente qualcosa di te che ha a che fare con Fiat 500.</a:t>
            </a:r>
            <a:endParaRPr lang="it-IT" dirty="0">
              <a:latin typeface="Franklin Gothic Book" pitchFamily="34" charset="0"/>
            </a:endParaRPr>
          </a:p>
        </p:txBody>
      </p:sp>
      <p:pic>
        <p:nvPicPr>
          <p:cNvPr id="7" name="Immagine 6" descr="SPEAK 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49135"/>
            <a:ext cx="3985237" cy="2008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1406" y="164305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Franklin Gothic Heavy" pitchFamily="34" charset="0"/>
                <a:cs typeface="Leelawadee" pitchFamily="34" charset="-34"/>
              </a:rPr>
              <a:t>500 WANTS </a:t>
            </a:r>
            <a:r>
              <a:rPr lang="it-IT" sz="2400" dirty="0" smtClean="0">
                <a:solidFill>
                  <a:srgbClr val="DEA900"/>
                </a:solidFill>
                <a:latin typeface="Franklin Gothic Heavy" pitchFamily="34" charset="0"/>
                <a:cs typeface="Leelawadee" pitchFamily="34" charset="-34"/>
              </a:rPr>
              <a:t>YOU</a:t>
            </a:r>
            <a:endParaRPr lang="it-IT" sz="2400" dirty="0" smtClean="0">
              <a:solidFill>
                <a:srgbClr val="DEA900"/>
              </a:solidFill>
              <a:latin typeface="Franklin Gothic Book" pitchFamily="34" charset="0"/>
              <a:cs typeface="Leelawadee" pitchFamily="34" charset="-34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1438" y="2285992"/>
            <a:ext cx="9001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Franklin Gothic Heavy" pitchFamily="34" charset="0"/>
              </a:rPr>
              <a:t>I numeri della campagna 500 </a:t>
            </a:r>
            <a:r>
              <a:rPr lang="it-IT" dirty="0" err="1" smtClean="0">
                <a:latin typeface="Franklin Gothic Heavy" pitchFamily="34" charset="0"/>
              </a:rPr>
              <a:t>Wants</a:t>
            </a:r>
            <a:r>
              <a:rPr lang="it-IT" dirty="0" smtClean="0">
                <a:latin typeface="Franklin Gothic Heavy" pitchFamily="34" charset="0"/>
              </a:rPr>
              <a:t> </a:t>
            </a:r>
            <a:r>
              <a:rPr lang="it-IT" dirty="0" err="1" smtClean="0">
                <a:latin typeface="Franklin Gothic Heavy" pitchFamily="34" charset="0"/>
              </a:rPr>
              <a:t>You</a:t>
            </a:r>
            <a:endParaRPr lang="it-IT" dirty="0" smtClean="0">
              <a:latin typeface="Franklin Gothic Heavy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latin typeface="Franklin Gothic Book" pitchFamily="34" charset="0"/>
              </a:rPr>
              <a:t> Viste 10.000.000 di pagine;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latin typeface="Franklin Gothic Book" pitchFamily="34" charset="0"/>
              </a:rPr>
              <a:t> Raccolte, tramite il </a:t>
            </a:r>
            <a:r>
              <a:rPr lang="it-IT" dirty="0" err="1" smtClean="0">
                <a:latin typeface="Franklin Gothic Book" pitchFamily="34" charset="0"/>
              </a:rPr>
              <a:t>Concept</a:t>
            </a:r>
            <a:r>
              <a:rPr lang="it-IT" dirty="0" smtClean="0">
                <a:latin typeface="Franklin Gothic Book" pitchFamily="34" charset="0"/>
              </a:rPr>
              <a:t> Lab, oltre 130.000 configurazioni, punti di accessori e personalizzazioni del nuovo modello;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latin typeface="Franklin Gothic Book" pitchFamily="34" charset="0"/>
              </a:rPr>
              <a:t> Inviate 17 proposte di homepage;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latin typeface="Franklin Gothic Book" pitchFamily="34" charset="0"/>
              </a:rPr>
              <a:t> </a:t>
            </a:r>
            <a:r>
              <a:rPr lang="it-IT" dirty="0" err="1" smtClean="0">
                <a:latin typeface="Franklin Gothic Book" pitchFamily="34" charset="0"/>
              </a:rPr>
              <a:t>Uploadate</a:t>
            </a:r>
            <a:r>
              <a:rPr lang="it-IT" dirty="0" smtClean="0">
                <a:latin typeface="Franklin Gothic Book" pitchFamily="34" charset="0"/>
              </a:rPr>
              <a:t> 370 ‘Facce da 500’, un gioco che invitava le persone a interpretare con un’espressione del volto un particolare a scelta della 500.</a:t>
            </a:r>
            <a:endParaRPr lang="it-IT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071802" y="2324393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Grazie!</a:t>
            </a:r>
            <a:endParaRPr lang="it-IT" sz="4800" dirty="0" smtClean="0">
              <a:solidFill>
                <a:srgbClr val="DEA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76032" y="3334408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Gaetano La Rosa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714744" y="3835603"/>
            <a:ext cx="1860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www.gaetanolarosa.net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time-for-change-t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9" y="1857364"/>
            <a:ext cx="9017065" cy="416172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14348" y="1285860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Franklin Gothic Heavy" pitchFamily="34" charset="0"/>
              </a:rPr>
              <a:t>Facciamo così da 50 anni!</a:t>
            </a:r>
          </a:p>
          <a:p>
            <a:pPr algn="ctr"/>
            <a:r>
              <a:rPr lang="it-IT" sz="2000" i="1" dirty="0" smtClean="0">
                <a:latin typeface="Franklin Gothic Book" pitchFamily="34" charset="0"/>
              </a:rPr>
              <a:t>“Non cambiamo perché questo è ciò che ci ha reso vincenti”</a:t>
            </a:r>
            <a:endParaRPr lang="it-IT" sz="4800" i="1" dirty="0" smtClean="0"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8596" y="1571612"/>
            <a:ext cx="82153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Franklin Gothic Heavy" pitchFamily="34" charset="0"/>
              </a:rPr>
              <a:t>Marketing tradizionale</a:t>
            </a:r>
          </a:p>
          <a:p>
            <a:pPr algn="ctr">
              <a:buFont typeface="Wingdings" pitchFamily="2" charset="2"/>
              <a:buChar char="ü"/>
            </a:pPr>
            <a:r>
              <a:rPr lang="it-IT" sz="2800" dirty="0">
                <a:latin typeface="Franklin Gothic Book" pitchFamily="34" charset="0"/>
              </a:rPr>
              <a:t> </a:t>
            </a:r>
            <a:r>
              <a:rPr lang="it-IT" sz="2800" dirty="0" smtClean="0">
                <a:latin typeface="Franklin Gothic Book" pitchFamily="34" charset="0"/>
              </a:rPr>
              <a:t>focalizzazione sulle vendite</a:t>
            </a:r>
          </a:p>
          <a:p>
            <a:pPr algn="ctr">
              <a:buFont typeface="Wingdings" pitchFamily="2" charset="2"/>
              <a:buChar char="ü"/>
            </a:pPr>
            <a:r>
              <a:rPr lang="it-IT" sz="2800" dirty="0">
                <a:latin typeface="Franklin Gothic Book" pitchFamily="34" charset="0"/>
              </a:rPr>
              <a:t> </a:t>
            </a:r>
            <a:r>
              <a:rPr lang="it-IT" sz="2800" dirty="0" smtClean="0">
                <a:latin typeface="Franklin Gothic Book" pitchFamily="34" charset="0"/>
              </a:rPr>
              <a:t>strategie di comunicazione orientate ad influenzare il consumatore-target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-32" y="3943183"/>
            <a:ext cx="9079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Franklin Gothic Book" pitchFamily="34" charset="0"/>
              </a:rPr>
              <a:t>In periodi di stagnazione (o di recessione) ci si limitava a ricorrere a </a:t>
            </a:r>
          </a:p>
          <a:p>
            <a:pPr algn="ctr"/>
            <a:r>
              <a:rPr lang="it-IT" dirty="0" smtClean="0">
                <a:latin typeface="Franklin Gothic Book" pitchFamily="34" charset="0"/>
              </a:rPr>
              <a:t>sconti ed offerte promozionali.</a:t>
            </a:r>
          </a:p>
          <a:p>
            <a:pPr algn="ctr"/>
            <a:endParaRPr lang="it-IT" dirty="0">
              <a:latin typeface="Franklin Gothic Book" pitchFamily="34" charset="0"/>
            </a:endParaRPr>
          </a:p>
          <a:p>
            <a:pPr algn="ctr"/>
            <a:r>
              <a:rPr lang="it-IT" dirty="0" smtClean="0">
                <a:latin typeface="Franklin Gothic Heavy" pitchFamily="34" charset="0"/>
              </a:rPr>
              <a:t>Tale approccio non converge nei processi di creazione di valore nel lungo termine!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8596" y="1857364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Franklin Gothic Heavy" pitchFamily="34" charset="0"/>
              </a:rPr>
              <a:t>Marketing moderno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>
                <a:latin typeface="Franklin Gothic Book" pitchFamily="34" charset="0"/>
              </a:rPr>
              <a:t> </a:t>
            </a:r>
            <a:r>
              <a:rPr lang="it-IT" sz="2400" dirty="0" smtClean="0">
                <a:latin typeface="Franklin Gothic Book" pitchFamily="34" charset="0"/>
              </a:rPr>
              <a:t>focalizzazione sui </a:t>
            </a:r>
            <a:r>
              <a:rPr lang="it-IT" sz="2400" dirty="0" smtClean="0">
                <a:latin typeface="Franklin Gothic Heavy" pitchFamily="34" charset="0"/>
              </a:rPr>
              <a:t>bisogni/aspettative</a:t>
            </a:r>
            <a:r>
              <a:rPr lang="it-IT" sz="2400" dirty="0" smtClean="0">
                <a:latin typeface="Franklin Gothic Book" pitchFamily="34" charset="0"/>
              </a:rPr>
              <a:t> del cliente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>
                <a:latin typeface="Franklin Gothic Book" pitchFamily="34" charset="0"/>
              </a:rPr>
              <a:t> </a:t>
            </a:r>
            <a:r>
              <a:rPr lang="it-IT" sz="2400" dirty="0" smtClean="0">
                <a:latin typeface="Franklin Gothic Book" pitchFamily="34" charset="0"/>
              </a:rPr>
              <a:t>strategie di comunicazione orientate a creare </a:t>
            </a:r>
            <a:r>
              <a:rPr lang="it-IT" sz="2400" dirty="0" smtClean="0">
                <a:latin typeface="Franklin Gothic Heavy" pitchFamily="34" charset="0"/>
              </a:rPr>
              <a:t>engagement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388925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Pianificazione della produzione </a:t>
            </a:r>
            <a:r>
              <a:rPr lang="it-IT" dirty="0"/>
              <a:t>e commercializzazione dei prodotti e dei servizi in funzione dell’evoluzione della domanda </a:t>
            </a:r>
            <a:r>
              <a:rPr lang="it-IT" dirty="0" smtClean="0"/>
              <a:t>e nel </a:t>
            </a:r>
            <a:r>
              <a:rPr lang="it-IT" dirty="0"/>
              <a:t>rispetto delle esigenze complessive della società.</a:t>
            </a:r>
          </a:p>
          <a:p>
            <a:pPr algn="ctr"/>
            <a:endParaRPr lang="it-IT" dirty="0">
              <a:latin typeface="Franklin Gothic Book" pitchFamily="34" charset="0"/>
            </a:endParaRPr>
          </a:p>
          <a:p>
            <a:pPr algn="ctr"/>
            <a:r>
              <a:rPr lang="it-IT" dirty="0" smtClean="0">
                <a:latin typeface="Franklin Gothic Heavy" pitchFamily="34" charset="0"/>
              </a:rPr>
              <a:t>Tale approccio garantisce all’azienda un livello di flessibilità e di adattamento al cambiamento tale da collocarla nel mercato in una proiezione di lungo periodo.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relationshi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38" y="1285860"/>
            <a:ext cx="4182710" cy="450059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71868" y="2201283"/>
            <a:ext cx="5500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Franklin Gothic Heavy" pitchFamily="34" charset="0"/>
              </a:rPr>
              <a:t>Relationship Management</a:t>
            </a:r>
            <a:endParaRPr lang="it-IT" sz="2400" dirty="0" smtClean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57620" y="2857496"/>
            <a:ext cx="5000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 gestione delle relazioni entra a far parte degli “ingranaggi” di business, collocandosi tra le variabili critiche di successo dell’impresa.</a:t>
            </a:r>
            <a:endParaRPr lang="it-IT" dirty="0" smtClean="0"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12" name="Immagine 11" descr="relazio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2"/>
            <a:ext cx="5214974" cy="2632519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5214942" y="3357562"/>
            <a:ext cx="642942" cy="26432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28596" y="185736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Franklin Gothic Book" pitchFamily="34" charset="0"/>
              </a:rPr>
              <a:t>Il </a:t>
            </a:r>
            <a:r>
              <a:rPr lang="it-IT" dirty="0">
                <a:latin typeface="Franklin Gothic Book" pitchFamily="34" charset="0"/>
              </a:rPr>
              <a:t>fine dell’</a:t>
            </a:r>
            <a:r>
              <a:rPr lang="it-IT" dirty="0">
                <a:latin typeface="Franklin Gothic Heavy" pitchFamily="34" charset="0"/>
              </a:rPr>
              <a:t>impresa moderna </a:t>
            </a:r>
            <a:r>
              <a:rPr lang="it-IT" dirty="0">
                <a:latin typeface="Franklin Gothic Book" pitchFamily="34" charset="0"/>
              </a:rPr>
              <a:t>non è più soltanto la crescita quantitativa, </a:t>
            </a:r>
            <a:endParaRPr lang="it-IT" dirty="0" smtClean="0">
              <a:latin typeface="Franklin Gothic Book" pitchFamily="34" charset="0"/>
            </a:endParaRPr>
          </a:p>
          <a:p>
            <a:pPr algn="ctr"/>
            <a:r>
              <a:rPr lang="it-IT" dirty="0" smtClean="0">
                <a:latin typeface="Franklin Gothic Book" pitchFamily="34" charset="0"/>
              </a:rPr>
              <a:t>ma </a:t>
            </a:r>
            <a:r>
              <a:rPr lang="it-IT" dirty="0">
                <a:latin typeface="Franklin Gothic Book" pitchFamily="34" charset="0"/>
              </a:rPr>
              <a:t>lo sviluppo di </a:t>
            </a:r>
            <a:r>
              <a:rPr lang="it-IT" dirty="0">
                <a:latin typeface="Franklin Gothic Heavy" pitchFamily="34" charset="0"/>
              </a:rPr>
              <a:t>relazioni virtuose</a:t>
            </a:r>
            <a:r>
              <a:rPr lang="it-IT" dirty="0">
                <a:latin typeface="Franklin Gothic Book" pitchFamily="34" charset="0"/>
              </a:rPr>
              <a:t>.</a:t>
            </a:r>
            <a:endParaRPr lang="it-IT" dirty="0" smtClean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28794" y="3110211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Franklin Gothic Book" pitchFamily="34" charset="0"/>
              </a:rPr>
              <a:t>Fare </a:t>
            </a:r>
            <a:r>
              <a:rPr lang="it-IT" sz="2400" dirty="0" smtClean="0">
                <a:solidFill>
                  <a:srgbClr val="FF0000"/>
                </a:solidFill>
                <a:latin typeface="Franklin Gothic Heavy" pitchFamily="34" charset="0"/>
              </a:rPr>
              <a:t>comunicazione</a:t>
            </a:r>
            <a:r>
              <a:rPr lang="it-IT" sz="2400" dirty="0" smtClean="0">
                <a:latin typeface="Franklin Gothic Book" pitchFamily="34" charset="0"/>
              </a:rPr>
              <a:t> nell’era </a:t>
            </a:r>
            <a:r>
              <a:rPr lang="it-IT" sz="2400" dirty="0" smtClean="0">
                <a:solidFill>
                  <a:srgbClr val="FF0000"/>
                </a:solidFill>
                <a:latin typeface="Franklin Gothic Heavy" pitchFamily="34" charset="0"/>
              </a:rPr>
              <a:t>digitale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200" y="293351"/>
            <a:ext cx="6624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Web Economy </a:t>
            </a:r>
            <a:r>
              <a:rPr lang="it-IT" sz="1300" dirty="0" smtClean="0">
                <a:solidFill>
                  <a:srgbClr val="FF0000"/>
                </a:solidFill>
                <a:latin typeface="Franklin Gothic Heavy" pitchFamily="34" charset="0"/>
              </a:rPr>
              <a:t>:::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 Il web a supporto dei processi di internazionalizzazione delle PMI.</a:t>
            </a:r>
          </a:p>
          <a:p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Riesi 25 ottobre 2014.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4" name="Immagine 3" descr="Logotype Rot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7232"/>
            <a:ext cx="721378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37084" y="6215082"/>
            <a:ext cx="6464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</a:rPr>
              <a:t>Dr. Gaetano La Rosa</a:t>
            </a:r>
          </a:p>
          <a:p>
            <a:pPr algn="r"/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“Dal tradizionale al digitale. Come cambiano le leve del marketing e della comunicazione”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86116" y="1715051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Lo sviluppo tecnologico ha cambiato il nostro modo di vivere e di lavorare.</a:t>
            </a:r>
          </a:p>
          <a:p>
            <a:pPr algn="just"/>
            <a:r>
              <a:rPr lang="it-IT" dirty="0" smtClean="0">
                <a:latin typeface="Franklin Gothic Book" pitchFamily="34" charset="0"/>
                <a:cs typeface="Leelawadee" pitchFamily="34" charset="-34"/>
              </a:rPr>
              <a:t>Si abbattono i vincoli della comunicazione tradizionale ed emergono nuovi paradigmi comunicativi e sociali, dove ogni individuo comunica utilizzando diversi dispositivi, </a:t>
            </a:r>
            <a:r>
              <a:rPr lang="it-IT" b="1" dirty="0" smtClean="0">
                <a:latin typeface="Franklin Gothic Book" pitchFamily="34" charset="0"/>
                <a:cs typeface="Leelawadee" pitchFamily="34" charset="-34"/>
              </a:rPr>
              <a:t>fissi e mobili.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85786" y="3214686"/>
            <a:ext cx="1473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Franklin Gothic Heavy" pitchFamily="34" charset="0"/>
              </a:rPr>
              <a:t>Il contesto</a:t>
            </a:r>
            <a:endParaRPr lang="it-IT" sz="2000" dirty="0">
              <a:latin typeface="Franklin Gothic Heavy" pitchFamily="34" charset="0"/>
            </a:endParaRPr>
          </a:p>
        </p:txBody>
      </p:sp>
      <p:sp>
        <p:nvSpPr>
          <p:cNvPr id="13" name="Parentesi graffa aperta 12"/>
          <p:cNvSpPr/>
          <p:nvPr/>
        </p:nvSpPr>
        <p:spPr>
          <a:xfrm>
            <a:off x="2357422" y="1817550"/>
            <a:ext cx="857256" cy="3183086"/>
          </a:xfrm>
          <a:prstGeom prst="leftBrac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286116" y="3969443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Franklin Gothic Heavy" pitchFamily="34" charset="0"/>
                <a:cs typeface="Leelawadee" pitchFamily="34" charset="-34"/>
              </a:rPr>
              <a:t>La rete è diventata mezzo di conversazione che si contrappone alla logica del monologo.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1670</Words>
  <Application>Microsoft Office PowerPoint</Application>
  <PresentationFormat>Presentazione su schermo (4:3)</PresentationFormat>
  <Paragraphs>207</Paragraphs>
  <Slides>23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PC-D</dc:creator>
  <cp:lastModifiedBy>PC-D</cp:lastModifiedBy>
  <cp:revision>64</cp:revision>
  <dcterms:created xsi:type="dcterms:W3CDTF">2014-10-24T06:28:42Z</dcterms:created>
  <dcterms:modified xsi:type="dcterms:W3CDTF">2014-10-25T10:13:21Z</dcterms:modified>
</cp:coreProperties>
</file>